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72" r:id="rId2"/>
    <p:sldId id="374" r:id="rId3"/>
    <p:sldId id="330" r:id="rId4"/>
    <p:sldId id="265" r:id="rId5"/>
    <p:sldId id="326" r:id="rId6"/>
    <p:sldId id="392" r:id="rId7"/>
    <p:sldId id="299" r:id="rId8"/>
    <p:sldId id="302" r:id="rId9"/>
    <p:sldId id="294" r:id="rId10"/>
    <p:sldId id="305" r:id="rId11"/>
    <p:sldId id="290" r:id="rId12"/>
    <p:sldId id="354" r:id="rId13"/>
    <p:sldId id="360" r:id="rId14"/>
    <p:sldId id="390" r:id="rId15"/>
    <p:sldId id="296" r:id="rId16"/>
    <p:sldId id="391" r:id="rId17"/>
    <p:sldId id="359" r:id="rId18"/>
  </p:sldIdLst>
  <p:sldSz cx="12192000" cy="6858000"/>
  <p:notesSz cx="6858000" cy="9144000"/>
  <p:custDataLst>
    <p:tags r:id="rId20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7ED6"/>
    <a:srgbClr val="6699FF"/>
    <a:srgbClr val="66CCFF"/>
    <a:srgbClr val="151618"/>
    <a:srgbClr val="013C68"/>
    <a:srgbClr val="FFFFFF"/>
    <a:srgbClr val="0171C1"/>
    <a:srgbClr val="015393"/>
    <a:srgbClr val="005393"/>
    <a:srgbClr val="0054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B9BD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B9BD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B9BD5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1" autoAdjust="0"/>
    <p:restoredTop sz="94651" autoAdjust="0"/>
  </p:normalViewPr>
  <p:slideViewPr>
    <p:cSldViewPr snapToGrid="0">
      <p:cViewPr varScale="1">
        <p:scale>
          <a:sx n="72" d="100"/>
          <a:sy n="72" d="100"/>
        </p:scale>
        <p:origin x="798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5" name="Shape 3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541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873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506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982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96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743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660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010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420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224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559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764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955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197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465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859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/>
          </p:cNvSpPr>
          <p:nvPr>
            <p:ph type="pic" sz="quarter" idx="13"/>
          </p:nvPr>
        </p:nvSpPr>
        <p:spPr>
          <a:xfrm>
            <a:off x="2641092" y="683513"/>
            <a:ext cx="2894077" cy="178189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pic" sz="quarter" idx="14"/>
          </p:nvPr>
        </p:nvSpPr>
        <p:spPr>
          <a:xfrm>
            <a:off x="2641092" y="2538054"/>
            <a:ext cx="2894077" cy="178189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pic" sz="quarter" idx="15"/>
          </p:nvPr>
        </p:nvSpPr>
        <p:spPr>
          <a:xfrm>
            <a:off x="2641092" y="4392595"/>
            <a:ext cx="2894077" cy="178189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/>
          </p:cNvSpPr>
          <p:nvPr>
            <p:ph type="pic" sz="half" idx="13"/>
          </p:nvPr>
        </p:nvSpPr>
        <p:spPr>
          <a:xfrm>
            <a:off x="8156447" y="0"/>
            <a:ext cx="4035553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/>
          </p:cNvSpPr>
          <p:nvPr>
            <p:ph type="pic" sz="quarter" idx="13"/>
          </p:nvPr>
        </p:nvSpPr>
        <p:spPr>
          <a:xfrm>
            <a:off x="1799557" y="1997413"/>
            <a:ext cx="4275822" cy="270104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/>
          </p:cNvSpPr>
          <p:nvPr>
            <p:ph type="pic" sz="quarter" idx="13"/>
          </p:nvPr>
        </p:nvSpPr>
        <p:spPr>
          <a:xfrm>
            <a:off x="2162324" y="1669955"/>
            <a:ext cx="4599509" cy="257883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3416" y="0"/>
            <a:ext cx="3711211" cy="6845715"/>
          </a:xfrm>
          <a:solidFill>
            <a:schemeClr val="bg1">
              <a:lumMod val="5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86116" y="6499910"/>
            <a:ext cx="605883" cy="345805"/>
          </a:xfrm>
        </p:spPr>
        <p:txBody>
          <a:bodyPr/>
          <a:lstStyle>
            <a:lvl1pPr>
              <a:defRPr sz="1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52E43EAC-4EE4-493E-B844-9691317359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21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sz="half" idx="13"/>
          </p:nvPr>
        </p:nvSpPr>
        <p:spPr>
          <a:xfrm>
            <a:off x="2001078" y="695738"/>
            <a:ext cx="3962401" cy="52478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13"/>
          </p:nvPr>
        </p:nvSpPr>
        <p:spPr>
          <a:xfrm>
            <a:off x="1109472" y="722375"/>
            <a:ext cx="7924801" cy="5413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pic" sz="half" idx="13"/>
          </p:nvPr>
        </p:nvSpPr>
        <p:spPr>
          <a:xfrm>
            <a:off x="-1" y="0"/>
            <a:ext cx="2801567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pic" sz="half" idx="13"/>
          </p:nvPr>
        </p:nvSpPr>
        <p:spPr>
          <a:xfrm>
            <a:off x="6224015" y="0"/>
            <a:ext cx="4864609" cy="57546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pic" sz="half" idx="13"/>
          </p:nvPr>
        </p:nvSpPr>
        <p:spPr>
          <a:xfrm>
            <a:off x="4011167" y="960120"/>
            <a:ext cx="6608065" cy="493776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pic" sz="quarter" idx="13"/>
          </p:nvPr>
        </p:nvSpPr>
        <p:spPr>
          <a:xfrm>
            <a:off x="1133855" y="-1"/>
            <a:ext cx="2621282" cy="188366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pic" sz="quarter" idx="14"/>
          </p:nvPr>
        </p:nvSpPr>
        <p:spPr>
          <a:xfrm>
            <a:off x="1133855" y="2054351"/>
            <a:ext cx="2621282" cy="36697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pic" sz="quarter" idx="15"/>
          </p:nvPr>
        </p:nvSpPr>
        <p:spPr>
          <a:xfrm>
            <a:off x="3925823" y="0"/>
            <a:ext cx="2621281" cy="418185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pic" sz="quarter" idx="13"/>
          </p:nvPr>
        </p:nvSpPr>
        <p:spPr>
          <a:xfrm>
            <a:off x="8302752" y="0"/>
            <a:ext cx="2682241" cy="228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pic" sz="quarter" idx="14"/>
          </p:nvPr>
        </p:nvSpPr>
        <p:spPr>
          <a:xfrm>
            <a:off x="5620511" y="2286000"/>
            <a:ext cx="2682241" cy="228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pic" sz="quarter" idx="15"/>
          </p:nvPr>
        </p:nvSpPr>
        <p:spPr>
          <a:xfrm>
            <a:off x="8302752" y="4572000"/>
            <a:ext cx="2682241" cy="228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2pPr marL="723900" indent="-266700">
              <a:buSzPct val="100000"/>
              <a:buChar char="•"/>
            </a:lvl2pPr>
            <a:lvl3pPr marL="1234439" indent="-320039">
              <a:buSzPct val="100000"/>
              <a:buChar char="•"/>
            </a:lvl3pPr>
            <a:lvl4pPr marL="1727200" indent="-355600">
              <a:buSzPct val="100000"/>
              <a:buChar char="•"/>
            </a:lvl4pPr>
            <a:lvl5pPr marL="2184400" indent="-355600">
              <a:buSzPct val="100000"/>
              <a:buChar char="•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>
            <a:lvl1pPr algn="r">
              <a:defRPr sz="1200">
                <a:solidFill>
                  <a:srgbClr val="88888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61" r:id="rId7"/>
    <p:sldLayoutId id="2147483663" r:id="rId8"/>
    <p:sldLayoutId id="2147483673" r:id="rId9"/>
    <p:sldLayoutId id="2147483675" r:id="rId10"/>
    <p:sldLayoutId id="2147483679" r:id="rId11"/>
    <p:sldLayoutId id="2147483682" r:id="rId12"/>
    <p:sldLayoutId id="2147483685" r:id="rId13"/>
    <p:sldLayoutId id="2147483701" r:id="rId14"/>
  </p:sldLayoutIdLst>
  <p:transition spd="med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0" marR="0" indent="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4572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9144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1371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18288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22860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27432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32004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3657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461359" y="2877312"/>
            <a:ext cx="5933674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4000" b="1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安防VR体验系统概念方案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half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7" r="29549"/>
          <a:stretch/>
        </p:blipFill>
        <p:spPr>
          <a:xfrm>
            <a:off x="6705928" y="0"/>
            <a:ext cx="4864609" cy="5754624"/>
          </a:xfrm>
        </p:spPr>
      </p:pic>
      <p:sp>
        <p:nvSpPr>
          <p:cNvPr id="486" name="Shape 486"/>
          <p:cNvSpPr/>
          <p:nvPr/>
        </p:nvSpPr>
        <p:spPr>
          <a:xfrm rot="10800000">
            <a:off x="6395033" y="5218595"/>
            <a:ext cx="621793" cy="536029"/>
          </a:xfrm>
          <a:prstGeom prst="triangle">
            <a:avLst/>
          </a:prstGeom>
          <a:ln w="50800">
            <a:solidFill>
              <a:srgbClr val="6699FF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09A70A-42C2-46E7-B090-79F28F1F8EAB}"/>
              </a:ext>
            </a:extLst>
          </p:cNvPr>
          <p:cNvSpPr/>
          <p:nvPr/>
        </p:nvSpPr>
        <p:spPr>
          <a:xfrm>
            <a:off x="4158523" y="370801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虚拟现实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解决方案</a:t>
            </a:r>
          </a:p>
        </p:txBody>
      </p:sp>
      <p:pic>
        <p:nvPicPr>
          <p:cNvPr id="9" name="图片 8" descr="cgartech_logoa">
            <a:extLst>
              <a:ext uri="{FF2B5EF4-FFF2-40B4-BE49-F238E27FC236}">
                <a16:creationId xmlns:a16="http://schemas.microsoft.com/office/drawing/2014/main" id="{4A75E2C6-393E-49B5-8725-41252947152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210925" y="6073140"/>
            <a:ext cx="724535" cy="724535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CC6DB05-BB62-4020-9E7F-3F183A82742B}"/>
              </a:ext>
            </a:extLst>
          </p:cNvPr>
          <p:cNvGrpSpPr/>
          <p:nvPr/>
        </p:nvGrpSpPr>
        <p:grpSpPr>
          <a:xfrm>
            <a:off x="4697053" y="2124016"/>
            <a:ext cx="1578040" cy="601006"/>
            <a:chOff x="-1814512" y="1455688"/>
            <a:chExt cx="779463" cy="296863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88B142-F710-4C90-B491-080F24C67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14512" y="1455688"/>
              <a:ext cx="779463" cy="292100"/>
            </a:xfrm>
            <a:custGeom>
              <a:avLst/>
              <a:gdLst>
                <a:gd name="T0" fmla="*/ 155 w 181"/>
                <a:gd name="T1" fmla="*/ 40 h 66"/>
                <a:gd name="T2" fmla="*/ 170 w 181"/>
                <a:gd name="T3" fmla="*/ 25 h 66"/>
                <a:gd name="T4" fmla="*/ 155 w 181"/>
                <a:gd name="T5" fmla="*/ 9 h 66"/>
                <a:gd name="T6" fmla="*/ 112 w 181"/>
                <a:gd name="T7" fmla="*/ 9 h 66"/>
                <a:gd name="T8" fmla="*/ 102 w 181"/>
                <a:gd name="T9" fmla="*/ 14 h 66"/>
                <a:gd name="T10" fmla="*/ 78 w 181"/>
                <a:gd name="T11" fmla="*/ 52 h 66"/>
                <a:gd name="T12" fmla="*/ 74 w 181"/>
                <a:gd name="T13" fmla="*/ 54 h 66"/>
                <a:gd name="T14" fmla="*/ 71 w 181"/>
                <a:gd name="T15" fmla="*/ 52 h 66"/>
                <a:gd name="T16" fmla="*/ 47 w 181"/>
                <a:gd name="T17" fmla="*/ 15 h 66"/>
                <a:gd name="T18" fmla="*/ 46 w 181"/>
                <a:gd name="T19" fmla="*/ 14 h 66"/>
                <a:gd name="T20" fmla="*/ 36 w 181"/>
                <a:gd name="T21" fmla="*/ 9 h 66"/>
                <a:gd name="T22" fmla="*/ 6 w 181"/>
                <a:gd name="T23" fmla="*/ 9 h 66"/>
                <a:gd name="T24" fmla="*/ 0 w 181"/>
                <a:gd name="T25" fmla="*/ 0 h 66"/>
                <a:gd name="T26" fmla="*/ 39 w 181"/>
                <a:gd name="T27" fmla="*/ 0 h 66"/>
                <a:gd name="T28" fmla="*/ 54 w 181"/>
                <a:gd name="T29" fmla="*/ 8 h 66"/>
                <a:gd name="T30" fmla="*/ 74 w 181"/>
                <a:gd name="T31" fmla="*/ 40 h 66"/>
                <a:gd name="T32" fmla="*/ 95 w 181"/>
                <a:gd name="T33" fmla="*/ 7 h 66"/>
                <a:gd name="T34" fmla="*/ 109 w 181"/>
                <a:gd name="T35" fmla="*/ 0 h 66"/>
                <a:gd name="T36" fmla="*/ 156 w 181"/>
                <a:gd name="T37" fmla="*/ 0 h 66"/>
                <a:gd name="T38" fmla="*/ 181 w 181"/>
                <a:gd name="T39" fmla="*/ 25 h 66"/>
                <a:gd name="T40" fmla="*/ 163 w 181"/>
                <a:gd name="T41" fmla="*/ 49 h 66"/>
                <a:gd name="T42" fmla="*/ 174 w 181"/>
                <a:gd name="T43" fmla="*/ 66 h 66"/>
                <a:gd name="T44" fmla="*/ 162 w 181"/>
                <a:gd name="T45" fmla="*/ 66 h 66"/>
                <a:gd name="T46" fmla="*/ 151 w 181"/>
                <a:gd name="T47" fmla="*/ 48 h 66"/>
                <a:gd name="T48" fmla="*/ 143 w 181"/>
                <a:gd name="T49" fmla="*/ 40 h 66"/>
                <a:gd name="T50" fmla="*/ 155 w 181"/>
                <a:gd name="T51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1" h="66">
                  <a:moveTo>
                    <a:pt x="155" y="40"/>
                  </a:moveTo>
                  <a:cubicBezTo>
                    <a:pt x="163" y="40"/>
                    <a:pt x="170" y="33"/>
                    <a:pt x="170" y="25"/>
                  </a:cubicBezTo>
                  <a:cubicBezTo>
                    <a:pt x="170" y="16"/>
                    <a:pt x="163" y="9"/>
                    <a:pt x="155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07" y="9"/>
                    <a:pt x="104" y="11"/>
                    <a:pt x="102" y="14"/>
                  </a:cubicBezTo>
                  <a:cubicBezTo>
                    <a:pt x="78" y="52"/>
                    <a:pt x="78" y="52"/>
                    <a:pt x="78" y="52"/>
                  </a:cubicBezTo>
                  <a:cubicBezTo>
                    <a:pt x="77" y="53"/>
                    <a:pt x="76" y="54"/>
                    <a:pt x="74" y="54"/>
                  </a:cubicBezTo>
                  <a:cubicBezTo>
                    <a:pt x="73" y="54"/>
                    <a:pt x="71" y="53"/>
                    <a:pt x="71" y="52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4" y="11"/>
                    <a:pt x="42" y="9"/>
                    <a:pt x="3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" y="0"/>
                    <a:pt x="39" y="0"/>
                  </a:cubicBezTo>
                  <a:cubicBezTo>
                    <a:pt x="46" y="0"/>
                    <a:pt x="51" y="3"/>
                    <a:pt x="54" y="8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9" y="3"/>
                    <a:pt x="103" y="0"/>
                    <a:pt x="109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70" y="0"/>
                    <a:pt x="181" y="11"/>
                    <a:pt x="181" y="25"/>
                  </a:cubicBezTo>
                  <a:cubicBezTo>
                    <a:pt x="181" y="36"/>
                    <a:pt x="173" y="46"/>
                    <a:pt x="163" y="49"/>
                  </a:cubicBezTo>
                  <a:cubicBezTo>
                    <a:pt x="174" y="66"/>
                    <a:pt x="174" y="66"/>
                    <a:pt x="174" y="66"/>
                  </a:cubicBezTo>
                  <a:cubicBezTo>
                    <a:pt x="162" y="66"/>
                    <a:pt x="162" y="66"/>
                    <a:pt x="162" y="66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9" y="45"/>
                    <a:pt x="146" y="42"/>
                    <a:pt x="143" y="40"/>
                  </a:cubicBezTo>
                  <a:cubicBezTo>
                    <a:pt x="155" y="40"/>
                    <a:pt x="155" y="40"/>
                    <a:pt x="15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57EA64B-68A3-4635-897C-005C4FEBA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4775" y="1633488"/>
              <a:ext cx="241300" cy="114300"/>
            </a:xfrm>
            <a:custGeom>
              <a:avLst/>
              <a:gdLst>
                <a:gd name="T0" fmla="*/ 30 w 56"/>
                <a:gd name="T1" fmla="*/ 0 h 26"/>
                <a:gd name="T2" fmla="*/ 45 w 56"/>
                <a:gd name="T3" fmla="*/ 8 h 26"/>
                <a:gd name="T4" fmla="*/ 56 w 56"/>
                <a:gd name="T5" fmla="*/ 26 h 26"/>
                <a:gd name="T6" fmla="*/ 45 w 56"/>
                <a:gd name="T7" fmla="*/ 26 h 26"/>
                <a:gd name="T8" fmla="*/ 37 w 56"/>
                <a:gd name="T9" fmla="*/ 13 h 26"/>
                <a:gd name="T10" fmla="*/ 30 w 56"/>
                <a:gd name="T11" fmla="*/ 10 h 26"/>
                <a:gd name="T12" fmla="*/ 0 w 56"/>
                <a:gd name="T13" fmla="*/ 10 h 26"/>
                <a:gd name="T14" fmla="*/ 6 w 56"/>
                <a:gd name="T15" fmla="*/ 0 h 26"/>
                <a:gd name="T16" fmla="*/ 30 w 5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26">
                  <a:moveTo>
                    <a:pt x="30" y="0"/>
                  </a:moveTo>
                  <a:cubicBezTo>
                    <a:pt x="36" y="0"/>
                    <a:pt x="41" y="3"/>
                    <a:pt x="45" y="8"/>
                  </a:cubicBezTo>
                  <a:cubicBezTo>
                    <a:pt x="46" y="11"/>
                    <a:pt x="56" y="26"/>
                    <a:pt x="56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5" y="11"/>
                    <a:pt x="33" y="10"/>
                    <a:pt x="3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E656370-BB1E-42EB-A302-F9C0952CE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9587" y="1512838"/>
              <a:ext cx="684213" cy="239713"/>
            </a:xfrm>
            <a:custGeom>
              <a:avLst/>
              <a:gdLst>
                <a:gd name="T0" fmla="*/ 60 w 159"/>
                <a:gd name="T1" fmla="*/ 41 h 54"/>
                <a:gd name="T2" fmla="*/ 66 w 159"/>
                <a:gd name="T3" fmla="*/ 44 h 54"/>
                <a:gd name="T4" fmla="*/ 72 w 159"/>
                <a:gd name="T5" fmla="*/ 41 h 54"/>
                <a:gd name="T6" fmla="*/ 97 w 159"/>
                <a:gd name="T7" fmla="*/ 3 h 54"/>
                <a:gd name="T8" fmla="*/ 104 w 159"/>
                <a:gd name="T9" fmla="*/ 0 h 54"/>
                <a:gd name="T10" fmla="*/ 146 w 159"/>
                <a:gd name="T11" fmla="*/ 0 h 54"/>
                <a:gd name="T12" fmla="*/ 159 w 159"/>
                <a:gd name="T13" fmla="*/ 12 h 54"/>
                <a:gd name="T14" fmla="*/ 146 w 159"/>
                <a:gd name="T15" fmla="*/ 24 h 54"/>
                <a:gd name="T16" fmla="*/ 102 w 159"/>
                <a:gd name="T17" fmla="*/ 24 h 54"/>
                <a:gd name="T18" fmla="*/ 108 w 159"/>
                <a:gd name="T19" fmla="*/ 15 h 54"/>
                <a:gd name="T20" fmla="*/ 145 w 159"/>
                <a:gd name="T21" fmla="*/ 15 h 54"/>
                <a:gd name="T22" fmla="*/ 148 w 159"/>
                <a:gd name="T23" fmla="*/ 12 h 54"/>
                <a:gd name="T24" fmla="*/ 145 w 159"/>
                <a:gd name="T25" fmla="*/ 9 h 54"/>
                <a:gd name="T26" fmla="*/ 104 w 159"/>
                <a:gd name="T27" fmla="*/ 9 h 54"/>
                <a:gd name="T28" fmla="*/ 81 w 159"/>
                <a:gd name="T29" fmla="*/ 46 h 54"/>
                <a:gd name="T30" fmla="*/ 66 w 159"/>
                <a:gd name="T31" fmla="*/ 54 h 54"/>
                <a:gd name="T32" fmla="*/ 52 w 159"/>
                <a:gd name="T33" fmla="*/ 46 h 54"/>
                <a:gd name="T34" fmla="*/ 28 w 159"/>
                <a:gd name="T35" fmla="*/ 9 h 54"/>
                <a:gd name="T36" fmla="*/ 7 w 159"/>
                <a:gd name="T37" fmla="*/ 9 h 54"/>
                <a:gd name="T38" fmla="*/ 0 w 159"/>
                <a:gd name="T39" fmla="*/ 0 h 54"/>
                <a:gd name="T40" fmla="*/ 28 w 159"/>
                <a:gd name="T41" fmla="*/ 0 h 54"/>
                <a:gd name="T42" fmla="*/ 35 w 159"/>
                <a:gd name="T43" fmla="*/ 2 h 54"/>
                <a:gd name="T44" fmla="*/ 35 w 159"/>
                <a:gd name="T45" fmla="*/ 3 h 54"/>
                <a:gd name="T46" fmla="*/ 60 w 159"/>
                <a:gd name="T47" fmla="*/ 4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9" h="54">
                  <a:moveTo>
                    <a:pt x="60" y="41"/>
                  </a:moveTo>
                  <a:cubicBezTo>
                    <a:pt x="61" y="43"/>
                    <a:pt x="64" y="44"/>
                    <a:pt x="66" y="44"/>
                  </a:cubicBezTo>
                  <a:cubicBezTo>
                    <a:pt x="69" y="44"/>
                    <a:pt x="71" y="43"/>
                    <a:pt x="72" y="41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8" y="1"/>
                    <a:pt x="100" y="0"/>
                    <a:pt x="104" y="0"/>
                  </a:cubicBezTo>
                  <a:cubicBezTo>
                    <a:pt x="109" y="0"/>
                    <a:pt x="146" y="0"/>
                    <a:pt x="146" y="0"/>
                  </a:cubicBezTo>
                  <a:cubicBezTo>
                    <a:pt x="153" y="0"/>
                    <a:pt x="159" y="5"/>
                    <a:pt x="159" y="12"/>
                  </a:cubicBezTo>
                  <a:cubicBezTo>
                    <a:pt x="159" y="19"/>
                    <a:pt x="153" y="24"/>
                    <a:pt x="146" y="24"/>
                  </a:cubicBezTo>
                  <a:cubicBezTo>
                    <a:pt x="140" y="24"/>
                    <a:pt x="102" y="24"/>
                    <a:pt x="102" y="24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6" y="15"/>
                    <a:pt x="148" y="14"/>
                    <a:pt x="148" y="12"/>
                  </a:cubicBezTo>
                  <a:cubicBezTo>
                    <a:pt x="148" y="10"/>
                    <a:pt x="146" y="9"/>
                    <a:pt x="145" y="9"/>
                  </a:cubicBezTo>
                  <a:cubicBezTo>
                    <a:pt x="143" y="9"/>
                    <a:pt x="104" y="9"/>
                    <a:pt x="104" y="9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77" y="51"/>
                    <a:pt x="73" y="54"/>
                    <a:pt x="66" y="54"/>
                  </a:cubicBezTo>
                  <a:cubicBezTo>
                    <a:pt x="60" y="54"/>
                    <a:pt x="55" y="51"/>
                    <a:pt x="52" y="4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0"/>
                    <a:pt x="35" y="2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7" y="5"/>
                    <a:pt x="59" y="40"/>
                    <a:pt x="6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2" name="Group 842"/>
          <p:cNvGrpSpPr/>
          <p:nvPr/>
        </p:nvGrpSpPr>
        <p:grpSpPr>
          <a:xfrm>
            <a:off x="435341" y="1831527"/>
            <a:ext cx="5770198" cy="4443655"/>
            <a:chOff x="0" y="0"/>
            <a:chExt cx="4889882" cy="3907148"/>
          </a:xfrm>
        </p:grpSpPr>
        <p:sp>
          <p:nvSpPr>
            <p:cNvPr id="836" name="Shape 836"/>
            <p:cNvSpPr/>
            <p:nvPr/>
          </p:nvSpPr>
          <p:spPr>
            <a:xfrm>
              <a:off x="1684521" y="3313119"/>
              <a:ext cx="1594301" cy="594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9386"/>
                    <a:pt x="0" y="19386"/>
                    <a:pt x="0" y="19386"/>
                  </a:cubicBezTo>
                  <a:cubicBezTo>
                    <a:pt x="478" y="19386"/>
                    <a:pt x="478" y="19386"/>
                    <a:pt x="478" y="19386"/>
                  </a:cubicBezTo>
                  <a:cubicBezTo>
                    <a:pt x="1749" y="18949"/>
                    <a:pt x="2862" y="16313"/>
                    <a:pt x="3177" y="12337"/>
                  </a:cubicBezTo>
                  <a:cubicBezTo>
                    <a:pt x="4291" y="0"/>
                    <a:pt x="4291" y="0"/>
                    <a:pt x="4291" y="0"/>
                  </a:cubicBezTo>
                  <a:cubicBezTo>
                    <a:pt x="17315" y="0"/>
                    <a:pt x="17315" y="0"/>
                    <a:pt x="17315" y="0"/>
                  </a:cubicBezTo>
                  <a:cubicBezTo>
                    <a:pt x="18585" y="12337"/>
                    <a:pt x="18585" y="12337"/>
                    <a:pt x="18585" y="12337"/>
                  </a:cubicBezTo>
                  <a:cubicBezTo>
                    <a:pt x="18901" y="16313"/>
                    <a:pt x="20014" y="18949"/>
                    <a:pt x="21285" y="19386"/>
                  </a:cubicBezTo>
                  <a:cubicBezTo>
                    <a:pt x="21600" y="19386"/>
                    <a:pt x="21600" y="19386"/>
                    <a:pt x="21600" y="19386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1959738" y="3313119"/>
              <a:ext cx="1050112" cy="171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3" y="0"/>
                  </a:moveTo>
                  <a:cubicBezTo>
                    <a:pt x="20626" y="0"/>
                    <a:pt x="20626" y="0"/>
                    <a:pt x="20626" y="0"/>
                  </a:cubicBezTo>
                  <a:cubicBezTo>
                    <a:pt x="20868" y="5351"/>
                    <a:pt x="21079" y="10032"/>
                    <a:pt x="21263" y="14129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140" y="18058"/>
                  </a:lnTo>
                  <a:cubicBezTo>
                    <a:pt x="853" y="0"/>
                    <a:pt x="853" y="0"/>
                    <a:pt x="853" y="0"/>
                  </a:cubicBez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0" y="0"/>
              <a:ext cx="4889883" cy="2964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796"/>
                    <a:pt x="0" y="796"/>
                    <a:pt x="0" y="796"/>
                  </a:cubicBezTo>
                  <a:cubicBezTo>
                    <a:pt x="0" y="353"/>
                    <a:pt x="214" y="0"/>
                    <a:pt x="481" y="0"/>
                  </a:cubicBezTo>
                  <a:cubicBezTo>
                    <a:pt x="21119" y="0"/>
                    <a:pt x="21119" y="0"/>
                    <a:pt x="21119" y="0"/>
                  </a:cubicBezTo>
                  <a:cubicBezTo>
                    <a:pt x="21386" y="0"/>
                    <a:pt x="21600" y="353"/>
                    <a:pt x="21600" y="796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0" y="21600"/>
                  </a:lnTo>
                </a:path>
              </a:pathLst>
            </a:cu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0" y="2965249"/>
              <a:ext cx="4889883" cy="447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19" y="21600"/>
                  </a:moveTo>
                  <a:cubicBezTo>
                    <a:pt x="481" y="21600"/>
                    <a:pt x="481" y="21600"/>
                    <a:pt x="481" y="21600"/>
                  </a:cubicBezTo>
                  <a:cubicBezTo>
                    <a:pt x="214" y="21600"/>
                    <a:pt x="0" y="18685"/>
                    <a:pt x="0" y="157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5752"/>
                    <a:pt x="21600" y="15752"/>
                    <a:pt x="21600" y="15752"/>
                  </a:cubicBezTo>
                  <a:cubicBezTo>
                    <a:pt x="21600" y="18685"/>
                    <a:pt x="21386" y="21600"/>
                    <a:pt x="21119" y="21600"/>
                  </a:cubicBezTo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68194" y="73447"/>
              <a:ext cx="49143" cy="49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86" y="0"/>
                  </a:moveTo>
                  <a:cubicBezTo>
                    <a:pt x="16243" y="0"/>
                    <a:pt x="21600" y="5357"/>
                    <a:pt x="21600" y="10714"/>
                  </a:cubicBezTo>
                  <a:cubicBezTo>
                    <a:pt x="21600" y="16243"/>
                    <a:pt x="16243" y="21600"/>
                    <a:pt x="10886" y="21600"/>
                  </a:cubicBezTo>
                  <a:cubicBezTo>
                    <a:pt x="5357" y="21600"/>
                    <a:pt x="0" y="16243"/>
                    <a:pt x="0" y="10714"/>
                  </a:cubicBezTo>
                  <a:cubicBezTo>
                    <a:pt x="0" y="5357"/>
                    <a:pt x="5357" y="0"/>
                    <a:pt x="10886" y="0"/>
                  </a:cubicBezTo>
                </a:path>
              </a:pathLst>
            </a:cu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145187" y="194722"/>
              <a:ext cx="4599509" cy="2578834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8" b="12648"/>
          <a:stretch>
            <a:fillRect/>
          </a:stretch>
        </p:blipFill>
        <p:spPr>
          <a:xfrm>
            <a:off x="2017136" y="7134352"/>
            <a:ext cx="4599509" cy="2578835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FB6DC2-AB66-45A1-A193-86E2CBB3A0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08" b="14427"/>
          <a:stretch/>
        </p:blipFill>
        <p:spPr>
          <a:xfrm>
            <a:off x="606666" y="2052987"/>
            <a:ext cx="5427550" cy="3044290"/>
          </a:xfrm>
          <a:prstGeom prst="rect">
            <a:avLst/>
          </a:prstGeom>
        </p:spPr>
      </p:pic>
      <p:sp>
        <p:nvSpPr>
          <p:cNvPr id="14" name="Shape 829">
            <a:extLst>
              <a:ext uri="{FF2B5EF4-FFF2-40B4-BE49-F238E27FC236}">
                <a16:creationId xmlns:a16="http://schemas.microsoft.com/office/drawing/2014/main" id="{0D5438D5-DED3-4E6A-8DD7-344122913229}"/>
              </a:ext>
            </a:extLst>
          </p:cNvPr>
          <p:cNvSpPr/>
          <p:nvPr/>
        </p:nvSpPr>
        <p:spPr>
          <a:xfrm>
            <a:off x="5905125" y="631644"/>
            <a:ext cx="595771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4000" b="1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体验内容介绍</a:t>
            </a:r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-</a:t>
            </a:r>
            <a:r>
              <a:rPr lang="zh-CN" altLang="en-US" dirty="0">
                <a:solidFill>
                  <a:srgbClr val="66CCFF"/>
                </a:solidFill>
                <a:sym typeface="+mn-ea"/>
              </a:rPr>
              <a:t>校园欺凌体验区</a:t>
            </a:r>
          </a:p>
        </p:txBody>
      </p:sp>
      <p:sp>
        <p:nvSpPr>
          <p:cNvPr id="15" name="Shape 657">
            <a:extLst>
              <a:ext uri="{FF2B5EF4-FFF2-40B4-BE49-F238E27FC236}">
                <a16:creationId xmlns:a16="http://schemas.microsoft.com/office/drawing/2014/main" id="{F2456033-448F-48AB-9C10-172DAC0E49E9}"/>
              </a:ext>
            </a:extLst>
          </p:cNvPr>
          <p:cNvSpPr/>
          <p:nvPr/>
        </p:nvSpPr>
        <p:spPr>
          <a:xfrm>
            <a:off x="6376864" y="2217705"/>
            <a:ext cx="5485979" cy="2807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场景设计加入校园元素，场景以明朗向上的氛围为主，使体验者感受到积极健康的校园生活。</a:t>
            </a:r>
            <a:endParaRPr lang="en-US" altLang="zh-CN" sz="20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以图文展示为主，加入一些动态</a:t>
            </a:r>
            <a:r>
              <a:rPr lang="en-US" altLang="zh-CN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效果，增加体验趣味性。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B84374-AE1C-4FB9-884E-76C229D2CF78}"/>
              </a:ext>
            </a:extLst>
          </p:cNvPr>
          <p:cNvSpPr/>
          <p:nvPr/>
        </p:nvSpPr>
        <p:spPr>
          <a:xfrm>
            <a:off x="435341" y="1371252"/>
            <a:ext cx="34676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37ED6"/>
                </a:solidFill>
                <a:latin typeface="微软雅黑" pitchFamily="34" charset="-122"/>
                <a:ea typeface="微软雅黑" pitchFamily="34" charset="-122"/>
              </a:rPr>
              <a:t>交互体验（示意图片，非最终效果）</a:t>
            </a:r>
          </a:p>
        </p:txBody>
      </p:sp>
      <p:pic>
        <p:nvPicPr>
          <p:cNvPr id="17" name="图片 16" descr="cgartech_logoa">
            <a:extLst>
              <a:ext uri="{FF2B5EF4-FFF2-40B4-BE49-F238E27FC236}">
                <a16:creationId xmlns:a16="http://schemas.microsoft.com/office/drawing/2014/main" id="{AFA17865-4074-425D-B8D8-FFCA7794D6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</a:blip>
          <a:stretch>
            <a:fillRect/>
          </a:stretch>
        </p:blipFill>
        <p:spPr>
          <a:xfrm>
            <a:off x="11210925" y="6073140"/>
            <a:ext cx="724535" cy="724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/>
        </p:nvSpPr>
        <p:spPr>
          <a:xfrm>
            <a:off x="6096000" y="0"/>
            <a:ext cx="2682241" cy="22860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6096000" y="4572000"/>
            <a:ext cx="2682241" cy="22860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Shape 650"/>
          <p:cNvSpPr/>
          <p:nvPr/>
        </p:nvSpPr>
        <p:spPr>
          <a:xfrm>
            <a:off x="8778241" y="2286000"/>
            <a:ext cx="2682241" cy="22860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7" name="Shape 657"/>
          <p:cNvSpPr/>
          <p:nvPr/>
        </p:nvSpPr>
        <p:spPr>
          <a:xfrm>
            <a:off x="807199" y="2151296"/>
            <a:ext cx="3854505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000" b="0" dirty="0">
                <a:solidFill>
                  <a:schemeClr val="bg1"/>
                </a:solidFill>
              </a:rPr>
              <a:t>场景设计成较压抑的环境，场景空间中用3D全息效果方式的展现犯罪案例关键词。</a:t>
            </a:r>
            <a:endParaRPr lang="en-US" altLang="zh-CN" sz="2000" b="0" dirty="0">
              <a:solidFill>
                <a:schemeClr val="bg1"/>
              </a:solidFill>
            </a:endParaRPr>
          </a:p>
          <a:p>
            <a:endParaRPr lang="en-US" altLang="zh-CN" sz="2000" b="0" dirty="0">
              <a:solidFill>
                <a:schemeClr val="bg1"/>
              </a:solidFill>
            </a:endParaRPr>
          </a:p>
          <a:p>
            <a:r>
              <a:rPr lang="en-US" altLang="zh-CN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000" b="0" dirty="0">
                <a:solidFill>
                  <a:schemeClr val="bg1"/>
                </a:solidFill>
              </a:rPr>
              <a:t>加入手铐、作案工具等道具模型，让</a:t>
            </a:r>
            <a:r>
              <a:rPr lang="zh-CN" altLang="en-US" sz="2000" b="0" dirty="0">
                <a:solidFill>
                  <a:schemeClr val="bg1"/>
                </a:solidFill>
                <a:sym typeface="+mn-ea"/>
              </a:rPr>
              <a:t>体验者感受到青少年犯罪的后所要承受的环境。</a:t>
            </a:r>
            <a:endParaRPr lang="en-US" altLang="zh-CN" sz="2000" b="0" dirty="0">
              <a:solidFill>
                <a:schemeClr val="bg1"/>
              </a:solidFill>
              <a:sym typeface="+mn-ea"/>
            </a:endParaRPr>
          </a:p>
          <a:p>
            <a:endParaRPr lang="en-US" altLang="zh-CN" sz="2000" b="0" dirty="0">
              <a:solidFill>
                <a:schemeClr val="bg1"/>
              </a:solidFill>
              <a:sym typeface="+mn-ea"/>
            </a:endParaRPr>
          </a:p>
          <a:p>
            <a:r>
              <a:rPr lang="en-US" altLang="zh-CN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000" b="0" dirty="0">
                <a:solidFill>
                  <a:schemeClr val="bg1"/>
                </a:solidFill>
              </a:rPr>
              <a:t>以图文、视频的方式进行教育。</a:t>
            </a:r>
          </a:p>
        </p:txBody>
      </p:sp>
      <p:sp>
        <p:nvSpPr>
          <p:cNvPr id="659" name="Shape 659"/>
          <p:cNvSpPr/>
          <p:nvPr/>
        </p:nvSpPr>
        <p:spPr>
          <a:xfrm>
            <a:off x="807199" y="5110523"/>
            <a:ext cx="1171925" cy="204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45" y="0"/>
                </a:moveTo>
                <a:lnTo>
                  <a:pt x="21600" y="18116"/>
                </a:lnTo>
                <a:lnTo>
                  <a:pt x="20993" y="21600"/>
                </a:lnTo>
                <a:lnTo>
                  <a:pt x="18445" y="6968"/>
                </a:lnTo>
                <a:lnTo>
                  <a:pt x="15897" y="21600"/>
                </a:lnTo>
                <a:lnTo>
                  <a:pt x="13348" y="6968"/>
                </a:lnTo>
                <a:lnTo>
                  <a:pt x="10800" y="21600"/>
                </a:lnTo>
                <a:lnTo>
                  <a:pt x="8252" y="6968"/>
                </a:lnTo>
                <a:lnTo>
                  <a:pt x="5703" y="21600"/>
                </a:lnTo>
                <a:lnTo>
                  <a:pt x="3155" y="6968"/>
                </a:lnTo>
                <a:lnTo>
                  <a:pt x="607" y="21600"/>
                </a:lnTo>
                <a:lnTo>
                  <a:pt x="0" y="18116"/>
                </a:lnTo>
                <a:lnTo>
                  <a:pt x="2548" y="3484"/>
                </a:lnTo>
                <a:lnTo>
                  <a:pt x="3155" y="0"/>
                </a:lnTo>
                <a:lnTo>
                  <a:pt x="5703" y="14632"/>
                </a:lnTo>
                <a:lnTo>
                  <a:pt x="7645" y="3484"/>
                </a:lnTo>
                <a:lnTo>
                  <a:pt x="8252" y="0"/>
                </a:lnTo>
                <a:lnTo>
                  <a:pt x="10800" y="14632"/>
                </a:lnTo>
                <a:lnTo>
                  <a:pt x="13348" y="0"/>
                </a:lnTo>
                <a:lnTo>
                  <a:pt x="15897" y="14632"/>
                </a:lnTo>
                <a:lnTo>
                  <a:pt x="17838" y="3484"/>
                </a:lnTo>
                <a:close/>
              </a:path>
            </a:pathLst>
          </a:custGeom>
          <a:solidFill>
            <a:srgbClr val="037ED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" name="图片占位符 9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9" r="10889"/>
          <a:stretch>
            <a:fillRect/>
          </a:stretch>
        </p:blipFill>
        <p:spPr>
          <a:xfrm>
            <a:off x="6095999" y="2286000"/>
            <a:ext cx="2682241" cy="2286000"/>
          </a:xfrm>
        </p:spPr>
      </p:pic>
      <p:sp>
        <p:nvSpPr>
          <p:cNvPr id="18" name="Shape 829">
            <a:extLst>
              <a:ext uri="{FF2B5EF4-FFF2-40B4-BE49-F238E27FC236}">
                <a16:creationId xmlns:a16="http://schemas.microsoft.com/office/drawing/2014/main" id="{1FE2646F-CF3C-44C1-9349-223D142D9D59}"/>
              </a:ext>
            </a:extLst>
          </p:cNvPr>
          <p:cNvSpPr/>
          <p:nvPr/>
        </p:nvSpPr>
        <p:spPr>
          <a:xfrm>
            <a:off x="609473" y="654353"/>
            <a:ext cx="647068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4000" b="1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体验内容介绍</a:t>
            </a:r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-</a:t>
            </a:r>
            <a:r>
              <a:rPr lang="zh-CN" altLang="en-US" dirty="0">
                <a:solidFill>
                  <a:srgbClr val="66CCFF"/>
                </a:solidFill>
                <a:sym typeface="+mn-ea"/>
              </a:rPr>
              <a:t>青少年犯罪体验区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2DA20F2-9464-4FBF-8FD3-CB640B4A42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01" r="24089"/>
          <a:stretch/>
        </p:blipFill>
        <p:spPr>
          <a:xfrm>
            <a:off x="8778239" y="0"/>
            <a:ext cx="2682241" cy="2286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111207C-6AD0-4096-B463-F91BBC8207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05" r="12244"/>
          <a:stretch/>
        </p:blipFill>
        <p:spPr>
          <a:xfrm>
            <a:off x="8778239" y="4571999"/>
            <a:ext cx="2682241" cy="2286001"/>
          </a:xfrm>
          <a:prstGeom prst="rect">
            <a:avLst/>
          </a:prstGeom>
        </p:spPr>
      </p:pic>
      <p:pic>
        <p:nvPicPr>
          <p:cNvPr id="25" name="图片 24" descr="cgartech_logoa">
            <a:extLst>
              <a:ext uri="{FF2B5EF4-FFF2-40B4-BE49-F238E27FC236}">
                <a16:creationId xmlns:a16="http://schemas.microsoft.com/office/drawing/2014/main" id="{61FDE61C-F609-4728-84AB-A92708445E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</a:blip>
          <a:stretch>
            <a:fillRect/>
          </a:stretch>
        </p:blipFill>
        <p:spPr>
          <a:xfrm>
            <a:off x="11210925" y="6073140"/>
            <a:ext cx="724535" cy="724535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9153B284-C717-4A5F-ADE2-CC27B440D634}"/>
              </a:ext>
            </a:extLst>
          </p:cNvPr>
          <p:cNvSpPr/>
          <p:nvPr/>
        </p:nvSpPr>
        <p:spPr>
          <a:xfrm>
            <a:off x="5489254" y="6437403"/>
            <a:ext cx="34676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37ED6"/>
                </a:solidFill>
                <a:latin typeface="微软雅黑" pitchFamily="34" charset="-122"/>
                <a:ea typeface="微软雅黑" pitchFamily="34" charset="-122"/>
              </a:rPr>
              <a:t>交互体验（示意图片，非最终效果）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548">
            <a:extLst>
              <a:ext uri="{FF2B5EF4-FFF2-40B4-BE49-F238E27FC236}">
                <a16:creationId xmlns:a16="http://schemas.microsoft.com/office/drawing/2014/main" id="{BEC353BF-B276-4FF7-BA5A-56B247CAC510}"/>
              </a:ext>
            </a:extLst>
          </p:cNvPr>
          <p:cNvSpPr/>
          <p:nvPr/>
        </p:nvSpPr>
        <p:spPr>
          <a:xfrm>
            <a:off x="-1" y="792479"/>
            <a:ext cx="5934827" cy="5273042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10309311" y="2487698"/>
            <a:ext cx="879659" cy="182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45" y="0"/>
                </a:moveTo>
                <a:lnTo>
                  <a:pt x="21600" y="18116"/>
                </a:lnTo>
                <a:lnTo>
                  <a:pt x="20993" y="21600"/>
                </a:lnTo>
                <a:lnTo>
                  <a:pt x="18445" y="6968"/>
                </a:lnTo>
                <a:lnTo>
                  <a:pt x="15897" y="21600"/>
                </a:lnTo>
                <a:lnTo>
                  <a:pt x="13348" y="6968"/>
                </a:lnTo>
                <a:lnTo>
                  <a:pt x="10800" y="21600"/>
                </a:lnTo>
                <a:lnTo>
                  <a:pt x="8252" y="6968"/>
                </a:lnTo>
                <a:lnTo>
                  <a:pt x="5703" y="21600"/>
                </a:lnTo>
                <a:lnTo>
                  <a:pt x="3155" y="6968"/>
                </a:lnTo>
                <a:lnTo>
                  <a:pt x="607" y="21600"/>
                </a:lnTo>
                <a:lnTo>
                  <a:pt x="0" y="18116"/>
                </a:lnTo>
                <a:lnTo>
                  <a:pt x="2548" y="3484"/>
                </a:lnTo>
                <a:lnTo>
                  <a:pt x="3155" y="0"/>
                </a:lnTo>
                <a:lnTo>
                  <a:pt x="5703" y="14632"/>
                </a:lnTo>
                <a:lnTo>
                  <a:pt x="7645" y="3484"/>
                </a:lnTo>
                <a:lnTo>
                  <a:pt x="8252" y="0"/>
                </a:lnTo>
                <a:lnTo>
                  <a:pt x="10800" y="14632"/>
                </a:lnTo>
                <a:lnTo>
                  <a:pt x="13348" y="0"/>
                </a:lnTo>
                <a:lnTo>
                  <a:pt x="15897" y="14632"/>
                </a:lnTo>
                <a:lnTo>
                  <a:pt x="17838" y="3484"/>
                </a:lnTo>
                <a:close/>
              </a:path>
            </a:pathLst>
          </a:custGeom>
          <a:solidFill>
            <a:srgbClr val="037ED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 829">
            <a:extLst>
              <a:ext uri="{FF2B5EF4-FFF2-40B4-BE49-F238E27FC236}">
                <a16:creationId xmlns:a16="http://schemas.microsoft.com/office/drawing/2014/main" id="{B0E3836A-76FE-4E96-A450-2EB98EAAF317}"/>
              </a:ext>
            </a:extLst>
          </p:cNvPr>
          <p:cNvSpPr/>
          <p:nvPr/>
        </p:nvSpPr>
        <p:spPr>
          <a:xfrm>
            <a:off x="6257174" y="1685967"/>
            <a:ext cx="4931796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4000" b="1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体验内容介绍</a:t>
            </a:r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-</a:t>
            </a:r>
            <a:r>
              <a:rPr lang="zh-CN" altLang="en-US" dirty="0">
                <a:solidFill>
                  <a:srgbClr val="66CCFF"/>
                </a:solidFill>
                <a:sym typeface="+mn-ea"/>
              </a:rPr>
              <a:t>防毒体验区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9FDBA7-EF0B-4B6A-BB5A-7C23808A6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74" y="1889617"/>
            <a:ext cx="4867275" cy="3238500"/>
          </a:xfrm>
          <a:prstGeom prst="rect">
            <a:avLst/>
          </a:prstGeom>
        </p:spPr>
      </p:pic>
      <p:sp>
        <p:nvSpPr>
          <p:cNvPr id="13" name="Shape 610">
            <a:extLst>
              <a:ext uri="{FF2B5EF4-FFF2-40B4-BE49-F238E27FC236}">
                <a16:creationId xmlns:a16="http://schemas.microsoft.com/office/drawing/2014/main" id="{ED0A749D-058E-48DA-A841-E2B139887BC4}"/>
              </a:ext>
            </a:extLst>
          </p:cNvPr>
          <p:cNvSpPr/>
          <p:nvPr/>
        </p:nvSpPr>
        <p:spPr>
          <a:xfrm>
            <a:off x="370703" y="1685967"/>
            <a:ext cx="5189838" cy="3615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" y="280"/>
                </a:moveTo>
                <a:lnTo>
                  <a:pt x="145" y="21320"/>
                </a:lnTo>
                <a:lnTo>
                  <a:pt x="21455" y="21320"/>
                </a:lnTo>
                <a:lnTo>
                  <a:pt x="21455" y="280"/>
                </a:lnTo>
                <a:close/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37ED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Shape 657">
            <a:extLst>
              <a:ext uri="{FF2B5EF4-FFF2-40B4-BE49-F238E27FC236}">
                <a16:creationId xmlns:a16="http://schemas.microsoft.com/office/drawing/2014/main" id="{25E92DBE-B78D-4650-9FB5-C9C6217FF2A2}"/>
              </a:ext>
            </a:extLst>
          </p:cNvPr>
          <p:cNvSpPr/>
          <p:nvPr/>
        </p:nvSpPr>
        <p:spPr>
          <a:xfrm>
            <a:off x="6497253" y="3429000"/>
            <a:ext cx="4931796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000" b="0" dirty="0">
                <a:solidFill>
                  <a:schemeClr val="bg1"/>
                </a:solidFill>
              </a:rPr>
              <a:t>场景设计为阴暗的实验室，以图文、</a:t>
            </a:r>
            <a:r>
              <a:rPr lang="zh-CN" altLang="en-US" sz="2000" b="0" dirty="0">
                <a:solidFill>
                  <a:schemeClr val="bg1"/>
                </a:solidFill>
                <a:sym typeface="+mn-ea"/>
              </a:rPr>
              <a:t>视频方式</a:t>
            </a:r>
            <a:r>
              <a:rPr lang="zh-CN" altLang="en-US" sz="2000" b="0" dirty="0">
                <a:solidFill>
                  <a:schemeClr val="bg1"/>
                </a:solidFill>
              </a:rPr>
              <a:t>展示进行教育。</a:t>
            </a:r>
            <a:endParaRPr lang="en-US" altLang="zh-CN" sz="2000" b="0" dirty="0">
              <a:solidFill>
                <a:schemeClr val="bg1"/>
              </a:solidFill>
            </a:endParaRPr>
          </a:p>
          <a:p>
            <a:endParaRPr lang="en-US" altLang="zh-CN" sz="2000" b="0" dirty="0">
              <a:solidFill>
                <a:schemeClr val="bg1"/>
              </a:solidFill>
            </a:endParaRPr>
          </a:p>
          <a:p>
            <a:r>
              <a:rPr lang="en-US" altLang="zh-CN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000" b="0" dirty="0">
                <a:solidFill>
                  <a:schemeClr val="bg1"/>
                </a:solidFill>
              </a:rPr>
              <a:t>加入可交互的毒品模型、针筒模型、吸食毒品后人体内脏的变化的模型等。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EA866D-3A25-4E5D-B955-8AF2E78E16AA}"/>
              </a:ext>
            </a:extLst>
          </p:cNvPr>
          <p:cNvSpPr/>
          <p:nvPr/>
        </p:nvSpPr>
        <p:spPr>
          <a:xfrm>
            <a:off x="1349742" y="5301048"/>
            <a:ext cx="34676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37ED6"/>
                </a:solidFill>
                <a:latin typeface="微软雅黑" pitchFamily="34" charset="-122"/>
                <a:ea typeface="微软雅黑" pitchFamily="34" charset="-122"/>
              </a:rPr>
              <a:t>交互体验（示意图片，非最终效果）</a:t>
            </a:r>
          </a:p>
        </p:txBody>
      </p:sp>
      <p:pic>
        <p:nvPicPr>
          <p:cNvPr id="17" name="图片 16" descr="cgartech_logoa">
            <a:extLst>
              <a:ext uri="{FF2B5EF4-FFF2-40B4-BE49-F238E27FC236}">
                <a16:creationId xmlns:a16="http://schemas.microsoft.com/office/drawing/2014/main" id="{594F1642-2E24-4D6A-922A-C8CC91B67B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11210925" y="6073140"/>
            <a:ext cx="724535" cy="7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8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QQ截图20170220012757">
            <a:extLst>
              <a:ext uri="{FF2B5EF4-FFF2-40B4-BE49-F238E27FC236}">
                <a16:creationId xmlns:a16="http://schemas.microsoft.com/office/drawing/2014/main" id="{B3AB25B3-B382-4D6D-850E-25568A4A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78" y="1774103"/>
            <a:ext cx="8261197" cy="4717182"/>
          </a:xfrm>
          <a:prstGeom prst="rect">
            <a:avLst/>
          </a:prstGeom>
        </p:spPr>
      </p:pic>
      <p:sp>
        <p:nvSpPr>
          <p:cNvPr id="10" name="Shape 665">
            <a:extLst>
              <a:ext uri="{FF2B5EF4-FFF2-40B4-BE49-F238E27FC236}">
                <a16:creationId xmlns:a16="http://schemas.microsoft.com/office/drawing/2014/main" id="{552E77AB-9E1A-4743-B2E2-15A053B68C60}"/>
              </a:ext>
            </a:extLst>
          </p:cNvPr>
          <p:cNvSpPr/>
          <p:nvPr/>
        </p:nvSpPr>
        <p:spPr>
          <a:xfrm>
            <a:off x="1964726" y="1590714"/>
            <a:ext cx="8600302" cy="5083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" y="293"/>
                </a:moveTo>
                <a:lnTo>
                  <a:pt x="174" y="21307"/>
                </a:lnTo>
                <a:lnTo>
                  <a:pt x="21426" y="21307"/>
                </a:lnTo>
                <a:lnTo>
                  <a:pt x="21426" y="293"/>
                </a:lnTo>
                <a:close/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FF2600"/>
              </a:gs>
              <a:gs pos="100000">
                <a:srgbClr val="5C27C8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 721">
            <a:extLst>
              <a:ext uri="{FF2B5EF4-FFF2-40B4-BE49-F238E27FC236}">
                <a16:creationId xmlns:a16="http://schemas.microsoft.com/office/drawing/2014/main" id="{B38D0D09-8DEE-42F0-937F-7F830F6FC9FB}"/>
              </a:ext>
            </a:extLst>
          </p:cNvPr>
          <p:cNvSpPr/>
          <p:nvPr/>
        </p:nvSpPr>
        <p:spPr>
          <a:xfrm>
            <a:off x="4199910" y="285539"/>
            <a:ext cx="378565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内容开发技术方案</a:t>
            </a:r>
            <a:endParaRPr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Shape 721">
            <a:extLst>
              <a:ext uri="{FF2B5EF4-FFF2-40B4-BE49-F238E27FC236}">
                <a16:creationId xmlns:a16="http://schemas.microsoft.com/office/drawing/2014/main" id="{DD64350B-8761-428D-8014-D1611F061DAD}"/>
              </a:ext>
            </a:extLst>
          </p:cNvPr>
          <p:cNvSpPr/>
          <p:nvPr/>
        </p:nvSpPr>
        <p:spPr>
          <a:xfrm>
            <a:off x="5210774" y="931870"/>
            <a:ext cx="1763922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200" dirty="0">
                <a:solidFill>
                  <a:srgbClr val="01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开发工具</a:t>
            </a:r>
            <a:endParaRPr sz="3200" dirty="0">
              <a:solidFill>
                <a:srgbClr val="0171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cgartech_logoa">
            <a:extLst>
              <a:ext uri="{FF2B5EF4-FFF2-40B4-BE49-F238E27FC236}">
                <a16:creationId xmlns:a16="http://schemas.microsoft.com/office/drawing/2014/main" id="{D7E2869A-D88B-4111-8849-94A6F4D319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11210925" y="6073140"/>
            <a:ext cx="724535" cy="7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1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21">
            <a:extLst>
              <a:ext uri="{FF2B5EF4-FFF2-40B4-BE49-F238E27FC236}">
                <a16:creationId xmlns:a16="http://schemas.microsoft.com/office/drawing/2014/main" id="{30C72D5D-22D2-4DFB-AFC2-35002765E367}"/>
              </a:ext>
            </a:extLst>
          </p:cNvPr>
          <p:cNvSpPr/>
          <p:nvPr/>
        </p:nvSpPr>
        <p:spPr>
          <a:xfrm>
            <a:off x="5078584" y="386658"/>
            <a:ext cx="203483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600" dirty="0">
                <a:solidFill>
                  <a:srgbClr val="01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开发流程</a:t>
            </a:r>
            <a:endParaRPr sz="3600" dirty="0">
              <a:solidFill>
                <a:srgbClr val="0171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C:\Users\Administrator\Desktop\图片1.png图片1">
            <a:extLst>
              <a:ext uri="{FF2B5EF4-FFF2-40B4-BE49-F238E27FC236}">
                <a16:creationId xmlns:a16="http://schemas.microsoft.com/office/drawing/2014/main" id="{698F73F1-5386-47EF-8F9C-5CAD90875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3" t="10256" r="9020" b="4416"/>
          <a:stretch/>
        </p:blipFill>
        <p:spPr>
          <a:xfrm>
            <a:off x="1902941" y="1476632"/>
            <a:ext cx="8303740" cy="4844006"/>
          </a:xfrm>
          <a:prstGeom prst="rect">
            <a:avLst/>
          </a:prstGeom>
        </p:spPr>
      </p:pic>
      <p:sp>
        <p:nvSpPr>
          <p:cNvPr id="6" name="Shape 665">
            <a:extLst>
              <a:ext uri="{FF2B5EF4-FFF2-40B4-BE49-F238E27FC236}">
                <a16:creationId xmlns:a16="http://schemas.microsoft.com/office/drawing/2014/main" id="{19A27460-1F52-449B-8F5A-D31AD07496B3}"/>
              </a:ext>
            </a:extLst>
          </p:cNvPr>
          <p:cNvSpPr/>
          <p:nvPr/>
        </p:nvSpPr>
        <p:spPr>
          <a:xfrm>
            <a:off x="1688757" y="1235676"/>
            <a:ext cx="8715632" cy="53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" y="293"/>
                </a:moveTo>
                <a:lnTo>
                  <a:pt x="174" y="21307"/>
                </a:lnTo>
                <a:lnTo>
                  <a:pt x="21426" y="21307"/>
                </a:lnTo>
                <a:lnTo>
                  <a:pt x="21426" y="293"/>
                </a:lnTo>
                <a:close/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FF2600"/>
              </a:gs>
              <a:gs pos="100000">
                <a:srgbClr val="5C27C8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" name="图片 6" descr="cgartech_logoa">
            <a:extLst>
              <a:ext uri="{FF2B5EF4-FFF2-40B4-BE49-F238E27FC236}">
                <a16:creationId xmlns:a16="http://schemas.microsoft.com/office/drawing/2014/main" id="{2845EA5B-D776-4EE0-88C1-FEDA6C283A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11210925" y="6073140"/>
            <a:ext cx="724535" cy="7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1246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half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9" r="8179"/>
          <a:stretch>
            <a:fillRect/>
          </a:stretch>
        </p:blipFill>
        <p:spPr>
          <a:xfrm flipH="1">
            <a:off x="5044399" y="7023007"/>
            <a:ext cx="3192454" cy="2385505"/>
          </a:xfrm>
        </p:spPr>
      </p:pic>
      <p:sp>
        <p:nvSpPr>
          <p:cNvPr id="721" name="Shape 721"/>
          <p:cNvSpPr/>
          <p:nvPr/>
        </p:nvSpPr>
        <p:spPr>
          <a:xfrm>
            <a:off x="4933676" y="354971"/>
            <a:ext cx="2144176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硬件支持</a:t>
            </a:r>
            <a:endParaRPr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QQ截图20170220013302">
            <a:extLst>
              <a:ext uri="{FF2B5EF4-FFF2-40B4-BE49-F238E27FC236}">
                <a16:creationId xmlns:a16="http://schemas.microsoft.com/office/drawing/2014/main" id="{02E41745-5AEB-4E92-A7AE-8B267A7642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74"/>
          <a:stretch/>
        </p:blipFill>
        <p:spPr>
          <a:xfrm>
            <a:off x="2104553" y="2194498"/>
            <a:ext cx="7982895" cy="4036836"/>
          </a:xfrm>
          <a:prstGeom prst="rect">
            <a:avLst/>
          </a:prstGeom>
        </p:spPr>
      </p:pic>
      <p:pic>
        <p:nvPicPr>
          <p:cNvPr id="8" name="图片 7" descr="cgartech_logoa">
            <a:extLst>
              <a:ext uri="{FF2B5EF4-FFF2-40B4-BE49-F238E27FC236}">
                <a16:creationId xmlns:a16="http://schemas.microsoft.com/office/drawing/2014/main" id="{AD62B908-EA4C-464F-82F9-576C76563A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</a:blip>
          <a:stretch>
            <a:fillRect/>
          </a:stretch>
        </p:blipFill>
        <p:spPr>
          <a:xfrm>
            <a:off x="11210925" y="6073140"/>
            <a:ext cx="724535" cy="724535"/>
          </a:xfrm>
          <a:prstGeom prst="rect">
            <a:avLst/>
          </a:prstGeom>
        </p:spPr>
      </p:pic>
      <p:sp>
        <p:nvSpPr>
          <p:cNvPr id="9" name="Shape 665">
            <a:extLst>
              <a:ext uri="{FF2B5EF4-FFF2-40B4-BE49-F238E27FC236}">
                <a16:creationId xmlns:a16="http://schemas.microsoft.com/office/drawing/2014/main" id="{F20DB7A9-31C5-4FD3-BEC5-075E6FB70A22}"/>
              </a:ext>
            </a:extLst>
          </p:cNvPr>
          <p:cNvSpPr/>
          <p:nvPr/>
        </p:nvSpPr>
        <p:spPr>
          <a:xfrm>
            <a:off x="1914072" y="2038864"/>
            <a:ext cx="8363855" cy="4357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" y="293"/>
                </a:moveTo>
                <a:lnTo>
                  <a:pt x="174" y="21307"/>
                </a:lnTo>
                <a:lnTo>
                  <a:pt x="21426" y="21307"/>
                </a:lnTo>
                <a:lnTo>
                  <a:pt x="21426" y="293"/>
                </a:lnTo>
                <a:close/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FF2600"/>
              </a:gs>
              <a:gs pos="100000">
                <a:srgbClr val="5C27C8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 721">
            <a:extLst>
              <a:ext uri="{FF2B5EF4-FFF2-40B4-BE49-F238E27FC236}">
                <a16:creationId xmlns:a16="http://schemas.microsoft.com/office/drawing/2014/main" id="{421F297B-5D91-4EB4-B3DA-DD4267F5C094}"/>
              </a:ext>
            </a:extLst>
          </p:cNvPr>
          <p:cNvSpPr/>
          <p:nvPr/>
        </p:nvSpPr>
        <p:spPr>
          <a:xfrm>
            <a:off x="5227170" y="1149511"/>
            <a:ext cx="155718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3200" dirty="0">
                <a:solidFill>
                  <a:srgbClr val="01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3200" dirty="0">
                <a:solidFill>
                  <a:srgbClr val="01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sz="3200" dirty="0">
              <a:solidFill>
                <a:srgbClr val="0171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half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9" r="8179"/>
          <a:stretch>
            <a:fillRect/>
          </a:stretch>
        </p:blipFill>
        <p:spPr>
          <a:xfrm flipH="1">
            <a:off x="5044399" y="7023007"/>
            <a:ext cx="3192454" cy="2385505"/>
          </a:xfrm>
        </p:spPr>
      </p:pic>
      <p:pic>
        <p:nvPicPr>
          <p:cNvPr id="8" name="图片 7" descr="cgartech_logoa">
            <a:extLst>
              <a:ext uri="{FF2B5EF4-FFF2-40B4-BE49-F238E27FC236}">
                <a16:creationId xmlns:a16="http://schemas.microsoft.com/office/drawing/2014/main" id="{AD62B908-EA4C-464F-82F9-576C76563A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11210925" y="6073140"/>
            <a:ext cx="724535" cy="724535"/>
          </a:xfrm>
          <a:prstGeom prst="rect">
            <a:avLst/>
          </a:prstGeom>
        </p:spPr>
      </p:pic>
      <p:sp>
        <p:nvSpPr>
          <p:cNvPr id="9" name="Shape 665">
            <a:extLst>
              <a:ext uri="{FF2B5EF4-FFF2-40B4-BE49-F238E27FC236}">
                <a16:creationId xmlns:a16="http://schemas.microsoft.com/office/drawing/2014/main" id="{F20DB7A9-31C5-4FD3-BEC5-075E6FB70A22}"/>
              </a:ext>
            </a:extLst>
          </p:cNvPr>
          <p:cNvSpPr/>
          <p:nvPr/>
        </p:nvSpPr>
        <p:spPr>
          <a:xfrm>
            <a:off x="1805845" y="2098243"/>
            <a:ext cx="8771540" cy="4302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" y="293"/>
                </a:moveTo>
                <a:lnTo>
                  <a:pt x="174" y="21307"/>
                </a:lnTo>
                <a:lnTo>
                  <a:pt x="21426" y="21307"/>
                </a:lnTo>
                <a:lnTo>
                  <a:pt x="21426" y="293"/>
                </a:lnTo>
                <a:close/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FF2600"/>
              </a:gs>
              <a:gs pos="100000">
                <a:srgbClr val="5C27C8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 721">
            <a:extLst>
              <a:ext uri="{FF2B5EF4-FFF2-40B4-BE49-F238E27FC236}">
                <a16:creationId xmlns:a16="http://schemas.microsoft.com/office/drawing/2014/main" id="{421F297B-5D91-4EB4-B3DA-DD4267F5C094}"/>
              </a:ext>
            </a:extLst>
          </p:cNvPr>
          <p:cNvSpPr/>
          <p:nvPr/>
        </p:nvSpPr>
        <p:spPr>
          <a:xfrm>
            <a:off x="5284698" y="909978"/>
            <a:ext cx="181383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r">
              <a:defRPr sz="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200" dirty="0">
                <a:solidFill>
                  <a:srgbClr val="017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电脑设备</a:t>
            </a:r>
            <a:endParaRPr sz="3200" dirty="0">
              <a:solidFill>
                <a:srgbClr val="0171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993E8F6-BA91-4AE7-8113-2F588B7580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253" r="4056"/>
          <a:stretch/>
        </p:blipFill>
        <p:spPr>
          <a:xfrm>
            <a:off x="1981731" y="2272402"/>
            <a:ext cx="8404425" cy="39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9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E0D3BF4-06E7-4172-A371-2C0B30E2D7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" y="-2"/>
            <a:ext cx="12192000" cy="6858000"/>
          </a:xfrm>
          <a:prstGeom prst="rect">
            <a:avLst/>
          </a:prstGeom>
        </p:spPr>
      </p:pic>
      <p:sp>
        <p:nvSpPr>
          <p:cNvPr id="634" name="Shape 634"/>
          <p:cNvSpPr/>
          <p:nvPr/>
        </p:nvSpPr>
        <p:spPr>
          <a:xfrm>
            <a:off x="40957" y="1193011"/>
            <a:ext cx="12192000" cy="4471974"/>
          </a:xfrm>
          <a:prstGeom prst="rect">
            <a:avLst/>
          </a:prstGeom>
          <a:solidFill>
            <a:srgbClr val="151618">
              <a:alpha val="8196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0" name="图片 9" descr="Ivan_cgartech">
            <a:extLst>
              <a:ext uri="{FF2B5EF4-FFF2-40B4-BE49-F238E27FC236}">
                <a16:creationId xmlns:a16="http://schemas.microsoft.com/office/drawing/2014/main" id="{78375664-F2CC-4E14-AE4B-ACD1D76B10F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960620" y="1907540"/>
            <a:ext cx="2352675" cy="1809750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1" name="Shape 743">
            <a:extLst>
              <a:ext uri="{FF2B5EF4-FFF2-40B4-BE49-F238E27FC236}">
                <a16:creationId xmlns:a16="http://schemas.microsoft.com/office/drawing/2014/main" id="{0186A7DF-7B66-49EB-97D8-32E4B5E15D2B}"/>
              </a:ext>
            </a:extLst>
          </p:cNvPr>
          <p:cNvSpPr/>
          <p:nvPr/>
        </p:nvSpPr>
        <p:spPr>
          <a:xfrm>
            <a:off x="5066473" y="3859457"/>
            <a:ext cx="214096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4000" b="1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  <a:sym typeface="+mn-ea"/>
              </a:rPr>
              <a:t>Thanks</a:t>
            </a:r>
            <a:endParaRPr lang="zh-CN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图片 24" descr="cgartech_logoa">
            <a:extLst>
              <a:ext uri="{FF2B5EF4-FFF2-40B4-BE49-F238E27FC236}">
                <a16:creationId xmlns:a16="http://schemas.microsoft.com/office/drawing/2014/main" id="{61D4E903-E349-479E-9B93-E2EEBFD1C8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</a:blip>
          <a:stretch>
            <a:fillRect/>
          </a:stretch>
        </p:blipFill>
        <p:spPr>
          <a:xfrm>
            <a:off x="11210925" y="6073140"/>
            <a:ext cx="724535" cy="7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5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占位符 5">
            <a:extLst>
              <a:ext uri="{FF2B5EF4-FFF2-40B4-BE49-F238E27FC236}">
                <a16:creationId xmlns:a16="http://schemas.microsoft.com/office/drawing/2014/main" id="{E58EFD05-6927-4791-B6BA-4FEE8302F0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5" t="179" r="46774" b="-179"/>
          <a:stretch/>
        </p:blipFill>
        <p:spPr>
          <a:xfrm>
            <a:off x="494944" y="0"/>
            <a:ext cx="3941383" cy="68457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3417" y="3725800"/>
            <a:ext cx="3951789" cy="2300426"/>
          </a:xfrm>
          <a:prstGeom prst="rect">
            <a:avLst/>
          </a:prstGeom>
          <a:solidFill>
            <a:srgbClr val="0070C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19292" y="372398"/>
            <a:ext cx="32094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82">
              <a:spcBef>
                <a:spcPct val="0"/>
              </a:spcBef>
            </a:pPr>
            <a:r>
              <a:rPr lang="zh-CN" altLang="en-US" sz="2800" noProof="1">
                <a:solidFill>
                  <a:srgbClr val="037ED6"/>
                </a:solidFill>
                <a:latin typeface="微软雅黑" pitchFamily="34" charset="-122"/>
                <a:ea typeface="微软雅黑" pitchFamily="34" charset="-122"/>
                <a:cs typeface="Lato Light" panose="020F0402020204030203" pitchFamily="34" charset="0"/>
              </a:rPr>
              <a:t>设计目的</a:t>
            </a:r>
            <a:endParaRPr lang="en-US" sz="2800" noProof="1">
              <a:solidFill>
                <a:srgbClr val="037ED6"/>
              </a:solidFill>
              <a:latin typeface="微软雅黑" pitchFamily="34" charset="-122"/>
              <a:ea typeface="微软雅黑" pitchFamily="34" charset="-122"/>
              <a:cs typeface="Lato Light" panose="020F040202020403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74377" y="831102"/>
            <a:ext cx="30106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24848"/>
              </a:buClr>
            </a:pPr>
            <a:r>
              <a:rPr lang="en-US" altLang="zh-CN" sz="1600" b="1" dirty="0">
                <a:solidFill>
                  <a:schemeClr val="bg1">
                    <a:lumMod val="95000"/>
                  </a:schemeClr>
                </a:solidFill>
                <a:latin typeface="+mj-lt"/>
                <a:ea typeface="Roboto Light" panose="02000000000000000000" pitchFamily="2" charset="0"/>
                <a:cs typeface="Arial" charset="0"/>
              </a:rPr>
              <a:t>Purpose of design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+mj-lt"/>
              <a:ea typeface="Roboto Light" panose="02000000000000000000" pitchFamily="2" charset="0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3568965" y="140597"/>
            <a:ext cx="697627" cy="120032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defTabSz="914082">
              <a:spcBef>
                <a:spcPct val="0"/>
              </a:spcBef>
            </a:pPr>
            <a:r>
              <a:rPr lang="en-US" sz="7200" noProof="1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rPr>
              <a:t>1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5027083" y="394358"/>
            <a:ext cx="0" cy="87664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086541" y="1789000"/>
            <a:ext cx="34184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82">
              <a:spcBef>
                <a:spcPct val="0"/>
              </a:spcBef>
            </a:pPr>
            <a:r>
              <a:rPr lang="zh-CN" altLang="en-US" sz="2800" noProof="1">
                <a:solidFill>
                  <a:srgbClr val="037ED6"/>
                </a:solidFill>
                <a:latin typeface="微软雅黑" pitchFamily="34" charset="-122"/>
                <a:ea typeface="微软雅黑" pitchFamily="34" charset="-122"/>
                <a:cs typeface="Lato Light" panose="020F0402020204030203" pitchFamily="34" charset="0"/>
              </a:rPr>
              <a:t>功能描述</a:t>
            </a:r>
            <a:endParaRPr lang="en-US" altLang="zh-CN" sz="2800" noProof="1">
              <a:solidFill>
                <a:srgbClr val="037ED6"/>
              </a:solidFill>
              <a:latin typeface="微软雅黑" pitchFamily="34" charset="-122"/>
              <a:ea typeface="微软雅黑" pitchFamily="34" charset="-122"/>
              <a:cs typeface="Lato Light" panose="020F0402020204030203" pitchFamily="34" charset="0"/>
            </a:endParaRPr>
          </a:p>
          <a:p>
            <a:pPr defTabSz="914082">
              <a:spcBef>
                <a:spcPct val="0"/>
              </a:spcBef>
            </a:pPr>
            <a:endParaRPr lang="en-US" sz="2800" noProof="1">
              <a:solidFill>
                <a:srgbClr val="037ED6"/>
              </a:solidFill>
              <a:latin typeface="Bebas Neue" panose="020B0606020202050201" pitchFamily="34" charset="0"/>
              <a:ea typeface="Roboto Light" panose="02000000000000000000" pitchFamily="2" charset="0"/>
              <a:cs typeface="Lato Light" panose="020F040202020403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30609" y="2269740"/>
            <a:ext cx="3010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24848"/>
              </a:buClr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虚拟展厅</a:t>
            </a:r>
          </a:p>
          <a:p>
            <a:pPr>
              <a:buClr>
                <a:srgbClr val="E24848"/>
              </a:buClr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引导机器人</a:t>
            </a:r>
          </a:p>
          <a:p>
            <a:pPr>
              <a:buClr>
                <a:srgbClr val="E24848"/>
              </a:buClr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交互系统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-3039857" y="1546183"/>
            <a:ext cx="697627" cy="120032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defTabSz="914082">
              <a:spcBef>
                <a:spcPct val="0"/>
              </a:spcBef>
            </a:pPr>
            <a:r>
              <a:rPr lang="en-US" sz="7200" noProof="1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rPr>
              <a:t>2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5012675" y="1886015"/>
            <a:ext cx="3691" cy="93430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8326602" y="2079108"/>
            <a:ext cx="3163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82">
              <a:spcBef>
                <a:spcPct val="0"/>
              </a:spcBef>
            </a:pPr>
            <a:r>
              <a:rPr lang="zh-CN" altLang="en-US" sz="2800" noProof="1">
                <a:solidFill>
                  <a:srgbClr val="037ED6"/>
                </a:solidFill>
                <a:latin typeface="微软雅黑" pitchFamily="34" charset="-122"/>
                <a:ea typeface="微软雅黑" pitchFamily="34" charset="-122"/>
                <a:cs typeface="Lato Light" panose="020F0402020204030203" pitchFamily="34" charset="0"/>
              </a:rPr>
              <a:t>体验内容介绍</a:t>
            </a:r>
            <a:endParaRPr lang="en-US" sz="2800" noProof="1">
              <a:solidFill>
                <a:srgbClr val="037ED6"/>
              </a:solidFill>
              <a:latin typeface="微软雅黑" pitchFamily="34" charset="-122"/>
              <a:ea typeface="微软雅黑" pitchFamily="34" charset="-122"/>
              <a:cs typeface="Lato Light" panose="020F0402020204030203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326603" y="2548831"/>
            <a:ext cx="30106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24848"/>
              </a:buClr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展馆大厅</a:t>
            </a:r>
          </a:p>
          <a:p>
            <a:pPr>
              <a:buClr>
                <a:srgbClr val="E24848"/>
              </a:buClr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防诈骗体验区</a:t>
            </a:r>
          </a:p>
          <a:p>
            <a:pPr>
              <a:buClr>
                <a:srgbClr val="E24848"/>
              </a:buClr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校园欺凌体验区</a:t>
            </a:r>
          </a:p>
          <a:p>
            <a:pPr>
              <a:buClr>
                <a:srgbClr val="E24848"/>
              </a:buClr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青少年犯罪体验区</a:t>
            </a:r>
          </a:p>
          <a:p>
            <a:pPr>
              <a:buClr>
                <a:srgbClr val="E24848"/>
              </a:buClr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防毒体验区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2465878" y="2982046"/>
            <a:ext cx="697627" cy="120032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defTabSz="914082">
              <a:spcBef>
                <a:spcPct val="0"/>
              </a:spcBef>
            </a:pPr>
            <a:r>
              <a:rPr lang="en-US" sz="7200" noProof="1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rPr>
              <a:t>3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8218583" y="2137273"/>
            <a:ext cx="3" cy="136609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48454" y="3901468"/>
            <a:ext cx="19184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82">
              <a:spcBef>
                <a:spcPct val="0"/>
              </a:spcBef>
            </a:pPr>
            <a:r>
              <a:rPr lang="zh-CN" altLang="en-US" sz="5400" noProof="1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Lato Light" panose="020F0402020204030203" pitchFamily="34" charset="0"/>
              </a:rPr>
              <a:t>目录</a:t>
            </a:r>
            <a:endParaRPr lang="en-US" altLang="zh-CN" sz="5400" noProof="1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cs typeface="Lato Light" panose="020F0402020204030203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54065" y="4774744"/>
            <a:ext cx="3274440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E24848"/>
              </a:buClr>
            </a:pP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Segoe UI Black" pitchFamily="34" charset="0"/>
                <a:ea typeface="Segoe UI Black" pitchFamily="34" charset="0"/>
                <a:cs typeface="Arial Unicode MS" pitchFamily="34" charset="-122"/>
              </a:rPr>
              <a:t>Content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egoe UI Black" pitchFamily="34" charset="0"/>
              <a:ea typeface="Segoe UI Black" pitchFamily="34" charset="0"/>
              <a:cs typeface="Arial Unicode MS" pitchFamily="34" charset="-122"/>
            </a:endParaRPr>
          </a:p>
        </p:txBody>
      </p:sp>
      <p:sp>
        <p:nvSpPr>
          <p:cNvPr id="19" name="Rectangle 31"/>
          <p:cNvSpPr/>
          <p:nvPr/>
        </p:nvSpPr>
        <p:spPr>
          <a:xfrm>
            <a:off x="-1641450" y="4470469"/>
            <a:ext cx="697627" cy="120032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defTabSz="914082">
              <a:spcBef>
                <a:spcPct val="0"/>
              </a:spcBef>
            </a:pPr>
            <a:r>
              <a:rPr lang="en-US" sz="7200" noProof="1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rPr>
              <a:t>4</a:t>
            </a:r>
          </a:p>
        </p:txBody>
      </p:sp>
      <p:sp>
        <p:nvSpPr>
          <p:cNvPr id="20" name="Rectangle 29"/>
          <p:cNvSpPr/>
          <p:nvPr/>
        </p:nvSpPr>
        <p:spPr>
          <a:xfrm>
            <a:off x="8324773" y="4038275"/>
            <a:ext cx="3163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82">
              <a:spcBef>
                <a:spcPct val="0"/>
              </a:spcBef>
            </a:pPr>
            <a:r>
              <a:rPr lang="zh-CN" altLang="en-US" sz="2800" noProof="1">
                <a:solidFill>
                  <a:srgbClr val="037ED6"/>
                </a:solidFill>
                <a:latin typeface="微软雅黑" pitchFamily="34" charset="-122"/>
                <a:ea typeface="微软雅黑" pitchFamily="34" charset="-122"/>
                <a:cs typeface="Lato Light" panose="020F0402020204030203" pitchFamily="34" charset="0"/>
              </a:rPr>
              <a:t>内容开发技术方案</a:t>
            </a:r>
            <a:endParaRPr lang="en-US" sz="2800" noProof="1">
              <a:solidFill>
                <a:srgbClr val="037ED6"/>
              </a:solidFill>
              <a:latin typeface="微软雅黑" pitchFamily="34" charset="-122"/>
              <a:ea typeface="微软雅黑" pitchFamily="34" charset="-122"/>
              <a:cs typeface="Lato Light" panose="020F0402020204030203" pitchFamily="34" charset="0"/>
            </a:endParaRPr>
          </a:p>
        </p:txBody>
      </p:sp>
      <p:sp>
        <p:nvSpPr>
          <p:cNvPr id="21" name="Rectangle 30"/>
          <p:cNvSpPr/>
          <p:nvPr/>
        </p:nvSpPr>
        <p:spPr>
          <a:xfrm>
            <a:off x="8324774" y="4574100"/>
            <a:ext cx="30106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24848"/>
              </a:buClr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开发工具</a:t>
            </a:r>
          </a:p>
          <a:p>
            <a:pPr>
              <a:buClr>
                <a:srgbClr val="E24848"/>
              </a:buClr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开发流程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22" name="Rectangle 31"/>
          <p:cNvSpPr/>
          <p:nvPr/>
        </p:nvSpPr>
        <p:spPr>
          <a:xfrm>
            <a:off x="-938207" y="5834724"/>
            <a:ext cx="697627" cy="120032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defTabSz="914082">
              <a:spcBef>
                <a:spcPct val="0"/>
              </a:spcBef>
            </a:pPr>
            <a:r>
              <a:rPr lang="en-US" sz="7200" noProof="1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rPr>
              <a:t>5</a:t>
            </a:r>
          </a:p>
        </p:txBody>
      </p:sp>
      <p:cxnSp>
        <p:nvCxnSpPr>
          <p:cNvPr id="24" name="Straight Connector 32"/>
          <p:cNvCxnSpPr/>
          <p:nvPr/>
        </p:nvCxnSpPr>
        <p:spPr>
          <a:xfrm>
            <a:off x="8221549" y="4124272"/>
            <a:ext cx="0" cy="87664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9"/>
          <p:cNvSpPr/>
          <p:nvPr/>
        </p:nvSpPr>
        <p:spPr>
          <a:xfrm>
            <a:off x="8311924" y="5777102"/>
            <a:ext cx="16363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82">
              <a:spcBef>
                <a:spcPct val="0"/>
              </a:spcBef>
            </a:pPr>
            <a:r>
              <a:rPr lang="zh-CN" altLang="en-US" sz="2800" noProof="1">
                <a:solidFill>
                  <a:srgbClr val="037ED6"/>
                </a:solidFill>
                <a:latin typeface="微软雅黑" pitchFamily="34" charset="-122"/>
                <a:ea typeface="微软雅黑" pitchFamily="34" charset="-122"/>
                <a:cs typeface="Lato Light" panose="020F0402020204030203" pitchFamily="34" charset="0"/>
              </a:rPr>
              <a:t>硬件支持</a:t>
            </a:r>
            <a:endParaRPr lang="en-US" sz="2800" noProof="1">
              <a:solidFill>
                <a:srgbClr val="037ED6"/>
              </a:solidFill>
              <a:latin typeface="微软雅黑" pitchFamily="34" charset="-122"/>
              <a:ea typeface="微软雅黑" pitchFamily="34" charset="-122"/>
              <a:cs typeface="Lato Light" panose="020F0402020204030203" pitchFamily="34" charset="0"/>
            </a:endParaRPr>
          </a:p>
        </p:txBody>
      </p:sp>
      <p:cxnSp>
        <p:nvCxnSpPr>
          <p:cNvPr id="36" name="Straight Connector 32"/>
          <p:cNvCxnSpPr/>
          <p:nvPr/>
        </p:nvCxnSpPr>
        <p:spPr>
          <a:xfrm flipH="1">
            <a:off x="8207580" y="5830048"/>
            <a:ext cx="1121" cy="4275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 descr="cgartech_logoa"/>
          <p:cNvPicPr>
            <a:picLocks noChangeAspect="1"/>
          </p:cNvPicPr>
          <p:nvPr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11210925" y="6073140"/>
            <a:ext cx="724535" cy="7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5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/>
        </p:nvSpPr>
        <p:spPr>
          <a:xfrm>
            <a:off x="4452895" y="0"/>
            <a:ext cx="2067231" cy="6858000"/>
          </a:xfrm>
          <a:prstGeom prst="rect">
            <a:avLst/>
          </a:prstGeom>
          <a:solidFill>
            <a:srgbClr val="01539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7254982" y="1145284"/>
            <a:ext cx="2067231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 spc="-150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>
                <a:solidFill>
                  <a:schemeClr val="bg1"/>
                </a:solidFill>
              </a:rPr>
              <a:t>设计目的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7254982" y="2270769"/>
            <a:ext cx="4397440" cy="378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近年来基于虚拟现实技术(Virtual Reality,简称VR)作为最新兴起的的新颖创新教学媒体开始兴起。它在教育领域中已经得到了广泛应用,包括虚拟实验室,模拟训练,室内设计,数字场馆漫游等教学。</a:t>
            </a:r>
          </a:p>
          <a:p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将VR技术引入安防、安全教育领域应用必定会发挥极其重要的辅助作用。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技术在安防教育中体现出的真实性、创新性、夸张性等不同于传统图文教育的特征,均为有利于体验者更好的理解安防知识。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本系统设计主要针对</a:t>
            </a:r>
            <a:r>
              <a:rPr lang="zh-CN" altLang="en-US" sz="1600" dirty="0">
                <a:solidFill>
                  <a:srgbClr val="66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防诈骗、校园欺凌、青少年犯罪、防毒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项的内容的VR展示。</a:t>
            </a:r>
          </a:p>
        </p:txBody>
      </p:sp>
      <p:sp>
        <p:nvSpPr>
          <p:cNvPr id="409" name="Shape 409"/>
          <p:cNvSpPr/>
          <p:nvPr/>
        </p:nvSpPr>
        <p:spPr>
          <a:xfrm>
            <a:off x="7254982" y="560509"/>
            <a:ext cx="371856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2800" dirty="0"/>
              <a:t>Purpose Of Design</a:t>
            </a:r>
            <a:endParaRPr sz="2800" dirty="0"/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half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1" r="4981"/>
          <a:stretch/>
        </p:blipFill>
        <p:spPr>
          <a:xfrm>
            <a:off x="756781" y="0"/>
            <a:ext cx="4226011" cy="6858000"/>
          </a:xfrm>
        </p:spPr>
      </p:pic>
      <p:pic>
        <p:nvPicPr>
          <p:cNvPr id="11" name="图片 10" descr="jcxx">
            <a:extLst>
              <a:ext uri="{FF2B5EF4-FFF2-40B4-BE49-F238E27FC236}">
                <a16:creationId xmlns:a16="http://schemas.microsoft.com/office/drawing/2014/main" id="{C8CE128E-A239-4409-BEF5-C1C0E61AB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99049" y="2633003"/>
            <a:ext cx="2567485" cy="4038541"/>
          </a:xfrm>
          <a:prstGeom prst="rect">
            <a:avLst/>
          </a:prstGeom>
        </p:spPr>
      </p:pic>
      <p:pic>
        <p:nvPicPr>
          <p:cNvPr id="12" name="图片 11" descr="cgartech_logoa">
            <a:extLst>
              <a:ext uri="{FF2B5EF4-FFF2-40B4-BE49-F238E27FC236}">
                <a16:creationId xmlns:a16="http://schemas.microsoft.com/office/drawing/2014/main" id="{AE606766-BAC8-4768-8FB9-698DA3645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</a:blip>
          <a:stretch>
            <a:fillRect/>
          </a:stretch>
        </p:blipFill>
        <p:spPr>
          <a:xfrm>
            <a:off x="11210925" y="6073140"/>
            <a:ext cx="724535" cy="7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6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541"/>
          <p:cNvSpPr/>
          <p:nvPr/>
        </p:nvSpPr>
        <p:spPr>
          <a:xfrm>
            <a:off x="3800815" y="0"/>
            <a:ext cx="1405593" cy="6858001"/>
          </a:xfrm>
          <a:prstGeom prst="rect">
            <a:avLst/>
          </a:prstGeom>
          <a:solidFill>
            <a:srgbClr val="0171C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6922996" y="2612195"/>
            <a:ext cx="4457426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利用数字模型创造虚拟展厅空间，在有限的空间里，把原本需要很大面积的展厅场地，放到虚拟空间里。</a:t>
            </a:r>
            <a:endParaRPr lang="en-US" altLang="zh-CN" sz="1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有些比较难获取到的道具、陈列品都可以做成可交互的虚拟道具。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922996" y="1507595"/>
            <a:ext cx="948076" cy="361081"/>
            <a:chOff x="-1814512" y="1455688"/>
            <a:chExt cx="779463" cy="296863"/>
          </a:xfrm>
          <a:solidFill>
            <a:srgbClr val="037ED6"/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-1814512" y="1455688"/>
              <a:ext cx="779463" cy="292100"/>
            </a:xfrm>
            <a:custGeom>
              <a:avLst/>
              <a:gdLst>
                <a:gd name="T0" fmla="*/ 155 w 181"/>
                <a:gd name="T1" fmla="*/ 40 h 66"/>
                <a:gd name="T2" fmla="*/ 170 w 181"/>
                <a:gd name="T3" fmla="*/ 25 h 66"/>
                <a:gd name="T4" fmla="*/ 155 w 181"/>
                <a:gd name="T5" fmla="*/ 9 h 66"/>
                <a:gd name="T6" fmla="*/ 112 w 181"/>
                <a:gd name="T7" fmla="*/ 9 h 66"/>
                <a:gd name="T8" fmla="*/ 102 w 181"/>
                <a:gd name="T9" fmla="*/ 14 h 66"/>
                <a:gd name="T10" fmla="*/ 78 w 181"/>
                <a:gd name="T11" fmla="*/ 52 h 66"/>
                <a:gd name="T12" fmla="*/ 74 w 181"/>
                <a:gd name="T13" fmla="*/ 54 h 66"/>
                <a:gd name="T14" fmla="*/ 71 w 181"/>
                <a:gd name="T15" fmla="*/ 52 h 66"/>
                <a:gd name="T16" fmla="*/ 47 w 181"/>
                <a:gd name="T17" fmla="*/ 15 h 66"/>
                <a:gd name="T18" fmla="*/ 46 w 181"/>
                <a:gd name="T19" fmla="*/ 14 h 66"/>
                <a:gd name="T20" fmla="*/ 36 w 181"/>
                <a:gd name="T21" fmla="*/ 9 h 66"/>
                <a:gd name="T22" fmla="*/ 6 w 181"/>
                <a:gd name="T23" fmla="*/ 9 h 66"/>
                <a:gd name="T24" fmla="*/ 0 w 181"/>
                <a:gd name="T25" fmla="*/ 0 h 66"/>
                <a:gd name="T26" fmla="*/ 39 w 181"/>
                <a:gd name="T27" fmla="*/ 0 h 66"/>
                <a:gd name="T28" fmla="*/ 54 w 181"/>
                <a:gd name="T29" fmla="*/ 8 h 66"/>
                <a:gd name="T30" fmla="*/ 74 w 181"/>
                <a:gd name="T31" fmla="*/ 40 h 66"/>
                <a:gd name="T32" fmla="*/ 95 w 181"/>
                <a:gd name="T33" fmla="*/ 7 h 66"/>
                <a:gd name="T34" fmla="*/ 109 w 181"/>
                <a:gd name="T35" fmla="*/ 0 h 66"/>
                <a:gd name="T36" fmla="*/ 156 w 181"/>
                <a:gd name="T37" fmla="*/ 0 h 66"/>
                <a:gd name="T38" fmla="*/ 181 w 181"/>
                <a:gd name="T39" fmla="*/ 25 h 66"/>
                <a:gd name="T40" fmla="*/ 163 w 181"/>
                <a:gd name="T41" fmla="*/ 49 h 66"/>
                <a:gd name="T42" fmla="*/ 174 w 181"/>
                <a:gd name="T43" fmla="*/ 66 h 66"/>
                <a:gd name="T44" fmla="*/ 162 w 181"/>
                <a:gd name="T45" fmla="*/ 66 h 66"/>
                <a:gd name="T46" fmla="*/ 151 w 181"/>
                <a:gd name="T47" fmla="*/ 48 h 66"/>
                <a:gd name="T48" fmla="*/ 143 w 181"/>
                <a:gd name="T49" fmla="*/ 40 h 66"/>
                <a:gd name="T50" fmla="*/ 155 w 181"/>
                <a:gd name="T51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1" h="66">
                  <a:moveTo>
                    <a:pt x="155" y="40"/>
                  </a:moveTo>
                  <a:cubicBezTo>
                    <a:pt x="163" y="40"/>
                    <a:pt x="170" y="33"/>
                    <a:pt x="170" y="25"/>
                  </a:cubicBezTo>
                  <a:cubicBezTo>
                    <a:pt x="170" y="16"/>
                    <a:pt x="163" y="9"/>
                    <a:pt x="155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07" y="9"/>
                    <a:pt x="104" y="11"/>
                    <a:pt x="102" y="14"/>
                  </a:cubicBezTo>
                  <a:cubicBezTo>
                    <a:pt x="78" y="52"/>
                    <a:pt x="78" y="52"/>
                    <a:pt x="78" y="52"/>
                  </a:cubicBezTo>
                  <a:cubicBezTo>
                    <a:pt x="77" y="53"/>
                    <a:pt x="76" y="54"/>
                    <a:pt x="74" y="54"/>
                  </a:cubicBezTo>
                  <a:cubicBezTo>
                    <a:pt x="73" y="54"/>
                    <a:pt x="71" y="53"/>
                    <a:pt x="71" y="52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4" y="11"/>
                    <a:pt x="42" y="9"/>
                    <a:pt x="3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" y="0"/>
                    <a:pt x="39" y="0"/>
                  </a:cubicBezTo>
                  <a:cubicBezTo>
                    <a:pt x="46" y="0"/>
                    <a:pt x="51" y="3"/>
                    <a:pt x="54" y="8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9" y="3"/>
                    <a:pt x="103" y="0"/>
                    <a:pt x="109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70" y="0"/>
                    <a:pt x="181" y="11"/>
                    <a:pt x="181" y="25"/>
                  </a:cubicBezTo>
                  <a:cubicBezTo>
                    <a:pt x="181" y="36"/>
                    <a:pt x="173" y="46"/>
                    <a:pt x="163" y="49"/>
                  </a:cubicBezTo>
                  <a:cubicBezTo>
                    <a:pt x="174" y="66"/>
                    <a:pt x="174" y="66"/>
                    <a:pt x="174" y="66"/>
                  </a:cubicBezTo>
                  <a:cubicBezTo>
                    <a:pt x="162" y="66"/>
                    <a:pt x="162" y="66"/>
                    <a:pt x="162" y="66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9" y="45"/>
                    <a:pt x="146" y="42"/>
                    <a:pt x="143" y="40"/>
                  </a:cubicBezTo>
                  <a:cubicBezTo>
                    <a:pt x="155" y="40"/>
                    <a:pt x="155" y="40"/>
                    <a:pt x="15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-1374775" y="1633488"/>
              <a:ext cx="241300" cy="114300"/>
            </a:xfrm>
            <a:custGeom>
              <a:avLst/>
              <a:gdLst>
                <a:gd name="T0" fmla="*/ 30 w 56"/>
                <a:gd name="T1" fmla="*/ 0 h 26"/>
                <a:gd name="T2" fmla="*/ 45 w 56"/>
                <a:gd name="T3" fmla="*/ 8 h 26"/>
                <a:gd name="T4" fmla="*/ 56 w 56"/>
                <a:gd name="T5" fmla="*/ 26 h 26"/>
                <a:gd name="T6" fmla="*/ 45 w 56"/>
                <a:gd name="T7" fmla="*/ 26 h 26"/>
                <a:gd name="T8" fmla="*/ 37 w 56"/>
                <a:gd name="T9" fmla="*/ 13 h 26"/>
                <a:gd name="T10" fmla="*/ 30 w 56"/>
                <a:gd name="T11" fmla="*/ 10 h 26"/>
                <a:gd name="T12" fmla="*/ 0 w 56"/>
                <a:gd name="T13" fmla="*/ 10 h 26"/>
                <a:gd name="T14" fmla="*/ 6 w 56"/>
                <a:gd name="T15" fmla="*/ 0 h 26"/>
                <a:gd name="T16" fmla="*/ 30 w 5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26">
                  <a:moveTo>
                    <a:pt x="30" y="0"/>
                  </a:moveTo>
                  <a:cubicBezTo>
                    <a:pt x="36" y="0"/>
                    <a:pt x="41" y="3"/>
                    <a:pt x="45" y="8"/>
                  </a:cubicBezTo>
                  <a:cubicBezTo>
                    <a:pt x="46" y="11"/>
                    <a:pt x="56" y="26"/>
                    <a:pt x="56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5" y="11"/>
                    <a:pt x="33" y="10"/>
                    <a:pt x="3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-1779587" y="1512838"/>
              <a:ext cx="684213" cy="239713"/>
            </a:xfrm>
            <a:custGeom>
              <a:avLst/>
              <a:gdLst>
                <a:gd name="T0" fmla="*/ 60 w 159"/>
                <a:gd name="T1" fmla="*/ 41 h 54"/>
                <a:gd name="T2" fmla="*/ 66 w 159"/>
                <a:gd name="T3" fmla="*/ 44 h 54"/>
                <a:gd name="T4" fmla="*/ 72 w 159"/>
                <a:gd name="T5" fmla="*/ 41 h 54"/>
                <a:gd name="T6" fmla="*/ 97 w 159"/>
                <a:gd name="T7" fmla="*/ 3 h 54"/>
                <a:gd name="T8" fmla="*/ 104 w 159"/>
                <a:gd name="T9" fmla="*/ 0 h 54"/>
                <a:gd name="T10" fmla="*/ 146 w 159"/>
                <a:gd name="T11" fmla="*/ 0 h 54"/>
                <a:gd name="T12" fmla="*/ 159 w 159"/>
                <a:gd name="T13" fmla="*/ 12 h 54"/>
                <a:gd name="T14" fmla="*/ 146 w 159"/>
                <a:gd name="T15" fmla="*/ 24 h 54"/>
                <a:gd name="T16" fmla="*/ 102 w 159"/>
                <a:gd name="T17" fmla="*/ 24 h 54"/>
                <a:gd name="T18" fmla="*/ 108 w 159"/>
                <a:gd name="T19" fmla="*/ 15 h 54"/>
                <a:gd name="T20" fmla="*/ 145 w 159"/>
                <a:gd name="T21" fmla="*/ 15 h 54"/>
                <a:gd name="T22" fmla="*/ 148 w 159"/>
                <a:gd name="T23" fmla="*/ 12 h 54"/>
                <a:gd name="T24" fmla="*/ 145 w 159"/>
                <a:gd name="T25" fmla="*/ 9 h 54"/>
                <a:gd name="T26" fmla="*/ 104 w 159"/>
                <a:gd name="T27" fmla="*/ 9 h 54"/>
                <a:gd name="T28" fmla="*/ 81 w 159"/>
                <a:gd name="T29" fmla="*/ 46 h 54"/>
                <a:gd name="T30" fmla="*/ 66 w 159"/>
                <a:gd name="T31" fmla="*/ 54 h 54"/>
                <a:gd name="T32" fmla="*/ 52 w 159"/>
                <a:gd name="T33" fmla="*/ 46 h 54"/>
                <a:gd name="T34" fmla="*/ 28 w 159"/>
                <a:gd name="T35" fmla="*/ 9 h 54"/>
                <a:gd name="T36" fmla="*/ 7 w 159"/>
                <a:gd name="T37" fmla="*/ 9 h 54"/>
                <a:gd name="T38" fmla="*/ 0 w 159"/>
                <a:gd name="T39" fmla="*/ 0 h 54"/>
                <a:gd name="T40" fmla="*/ 28 w 159"/>
                <a:gd name="T41" fmla="*/ 0 h 54"/>
                <a:gd name="T42" fmla="*/ 35 w 159"/>
                <a:gd name="T43" fmla="*/ 2 h 54"/>
                <a:gd name="T44" fmla="*/ 35 w 159"/>
                <a:gd name="T45" fmla="*/ 3 h 54"/>
                <a:gd name="T46" fmla="*/ 60 w 159"/>
                <a:gd name="T47" fmla="*/ 4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9" h="54">
                  <a:moveTo>
                    <a:pt x="60" y="41"/>
                  </a:moveTo>
                  <a:cubicBezTo>
                    <a:pt x="61" y="43"/>
                    <a:pt x="64" y="44"/>
                    <a:pt x="66" y="44"/>
                  </a:cubicBezTo>
                  <a:cubicBezTo>
                    <a:pt x="69" y="44"/>
                    <a:pt x="71" y="43"/>
                    <a:pt x="72" y="41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8" y="1"/>
                    <a:pt x="100" y="0"/>
                    <a:pt x="104" y="0"/>
                  </a:cubicBezTo>
                  <a:cubicBezTo>
                    <a:pt x="109" y="0"/>
                    <a:pt x="146" y="0"/>
                    <a:pt x="146" y="0"/>
                  </a:cubicBezTo>
                  <a:cubicBezTo>
                    <a:pt x="153" y="0"/>
                    <a:pt x="159" y="5"/>
                    <a:pt x="159" y="12"/>
                  </a:cubicBezTo>
                  <a:cubicBezTo>
                    <a:pt x="159" y="19"/>
                    <a:pt x="153" y="24"/>
                    <a:pt x="146" y="24"/>
                  </a:cubicBezTo>
                  <a:cubicBezTo>
                    <a:pt x="140" y="24"/>
                    <a:pt x="102" y="24"/>
                    <a:pt x="102" y="24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6" y="15"/>
                    <a:pt x="148" y="14"/>
                    <a:pt x="148" y="12"/>
                  </a:cubicBezTo>
                  <a:cubicBezTo>
                    <a:pt x="148" y="10"/>
                    <a:pt x="146" y="9"/>
                    <a:pt x="145" y="9"/>
                  </a:cubicBezTo>
                  <a:cubicBezTo>
                    <a:pt x="143" y="9"/>
                    <a:pt x="104" y="9"/>
                    <a:pt x="104" y="9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77" y="51"/>
                    <a:pt x="73" y="54"/>
                    <a:pt x="66" y="54"/>
                  </a:cubicBezTo>
                  <a:cubicBezTo>
                    <a:pt x="60" y="54"/>
                    <a:pt x="55" y="51"/>
                    <a:pt x="52" y="4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0"/>
                    <a:pt x="35" y="2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7" y="5"/>
                    <a:pt x="59" y="40"/>
                    <a:pt x="6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5843" y="3753222"/>
            <a:ext cx="3870477" cy="2555908"/>
          </a:xfrm>
          <a:prstGeom prst="rect">
            <a:avLst/>
          </a:prstGeom>
        </p:spPr>
      </p:pic>
      <p:pic>
        <p:nvPicPr>
          <p:cNvPr id="17" name="图片 16" descr="cgartech_logoa"/>
          <p:cNvPicPr>
            <a:picLocks noChangeAspect="1"/>
          </p:cNvPicPr>
          <p:nvPr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11210925" y="6073140"/>
            <a:ext cx="724535" cy="724535"/>
          </a:xfrm>
          <a:prstGeom prst="rect">
            <a:avLst/>
          </a:prstGeom>
        </p:spPr>
      </p:pic>
      <p:sp>
        <p:nvSpPr>
          <p:cNvPr id="18" name="Shape 440"/>
          <p:cNvSpPr/>
          <p:nvPr/>
        </p:nvSpPr>
        <p:spPr>
          <a:xfrm>
            <a:off x="6869242" y="690526"/>
            <a:ext cx="3836946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="1" spc="-150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功能描述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-</a:t>
            </a:r>
            <a:r>
              <a:rPr lang="zh-CN" altLang="en-US" dirty="0">
                <a:solidFill>
                  <a:srgbClr val="66CCFF"/>
                </a:solidFill>
                <a:latin typeface="微软雅黑" pitchFamily="34" charset="-122"/>
                <a:ea typeface="微软雅黑" pitchFamily="34" charset="-122"/>
              </a:rPr>
              <a:t>虚拟展厅</a:t>
            </a:r>
            <a:endParaRPr dirty="0">
              <a:solidFill>
                <a:srgbClr val="66CC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/>
          <a:srcRect t="5573" r="2987"/>
          <a:stretch>
            <a:fillRect/>
          </a:stretch>
        </p:blipFill>
        <p:spPr>
          <a:xfrm>
            <a:off x="947256" y="690526"/>
            <a:ext cx="3854490" cy="2647987"/>
          </a:xfrm>
          <a:prstGeom prst="rect">
            <a:avLst/>
          </a:prstGeom>
        </p:spPr>
      </p:pic>
      <p:sp>
        <p:nvSpPr>
          <p:cNvPr id="21" name="Shape 486"/>
          <p:cNvSpPr/>
          <p:nvPr/>
        </p:nvSpPr>
        <p:spPr>
          <a:xfrm rot="10800000">
            <a:off x="645449" y="5672050"/>
            <a:ext cx="621793" cy="536029"/>
          </a:xfrm>
          <a:prstGeom prst="triangle">
            <a:avLst/>
          </a:prstGeom>
          <a:ln w="50800">
            <a:solidFill>
              <a:srgbClr val="037ED7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405">
            <a:extLst>
              <a:ext uri="{FF2B5EF4-FFF2-40B4-BE49-F238E27FC236}">
                <a16:creationId xmlns:a16="http://schemas.microsoft.com/office/drawing/2014/main" id="{7D86E4A1-BBB1-4222-B66D-404AC8E65041}"/>
              </a:ext>
            </a:extLst>
          </p:cNvPr>
          <p:cNvSpPr/>
          <p:nvPr/>
        </p:nvSpPr>
        <p:spPr>
          <a:xfrm>
            <a:off x="0" y="1817783"/>
            <a:ext cx="12192000" cy="2985572"/>
          </a:xfrm>
          <a:prstGeom prst="rect">
            <a:avLst/>
          </a:prstGeom>
          <a:solidFill>
            <a:srgbClr val="01539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299979" y="1817783"/>
            <a:ext cx="4010139" cy="2985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" y="293"/>
                </a:moveTo>
                <a:lnTo>
                  <a:pt x="174" y="21307"/>
                </a:lnTo>
                <a:lnTo>
                  <a:pt x="21426" y="21307"/>
                </a:lnTo>
                <a:lnTo>
                  <a:pt x="21426" y="293"/>
                </a:lnTo>
                <a:close/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FF2600"/>
              </a:gs>
              <a:gs pos="100000">
                <a:srgbClr val="5C27C8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6363922" y="698543"/>
            <a:ext cx="472821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功能描述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-</a:t>
            </a:r>
            <a:r>
              <a:rPr lang="zh-CN" altLang="en-US" dirty="0">
                <a:solidFill>
                  <a:srgbClr val="66CCF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引导机器人</a:t>
            </a:r>
            <a:endParaRPr lang="en-US" altLang="zh-CN" dirty="0">
              <a:solidFill>
                <a:srgbClr val="66CCF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667" name="Shape 667"/>
          <p:cNvSpPr/>
          <p:nvPr/>
        </p:nvSpPr>
        <p:spPr>
          <a:xfrm>
            <a:off x="6363922" y="1847383"/>
            <a:ext cx="5096814" cy="383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技术新颖，但目前带手柄或其它输入交互功能的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设备系统操作复杂，首次体验人员需要有专人引导才能正确佩带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头显等设备并操作手柄功能键，且进入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虚拟场景后的互动也需要有人提醒，这无疑增加了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系统的推广和使用成本。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为了降低对值守人员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即引导人员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的依赖和使用成本。我们加入了基于虚拟机器人的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操作引导及陪练方法，包括以下步骤：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>
              <a:defRPr sz="1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defRPr sz="1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defRPr sz="1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600" dirty="0">
                <a:solidFill>
                  <a:srgbClr val="037ED6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600" dirty="0">
                <a:solidFill>
                  <a:srgbClr val="037ED6"/>
                </a:solidFill>
                <a:latin typeface="微软雅黑" pitchFamily="34" charset="-122"/>
                <a:ea typeface="微软雅黑" pitchFamily="34" charset="-122"/>
              </a:rPr>
              <a:t>通过虚拟机器人进行操作引导性培训和校验；</a:t>
            </a:r>
          </a:p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1600" dirty="0">
                <a:solidFill>
                  <a:srgbClr val="037ED6"/>
                </a:solidFill>
                <a:latin typeface="微软雅黑" pitchFamily="34" charset="-122"/>
                <a:ea typeface="微软雅黑" pitchFamily="34" charset="-122"/>
              </a:rPr>
              <a:t>· </a:t>
            </a:r>
            <a:r>
              <a:rPr lang="zh-CN" altLang="en-US" sz="1600" dirty="0">
                <a:solidFill>
                  <a:srgbClr val="037ED6"/>
                </a:solidFill>
                <a:latin typeface="微软雅黑" pitchFamily="34" charset="-122"/>
                <a:ea typeface="微软雅黑" pitchFamily="34" charset="-122"/>
              </a:rPr>
              <a:t>引导用户进入</a:t>
            </a:r>
            <a:r>
              <a:rPr lang="en-US" altLang="zh-CN" sz="1600" dirty="0">
                <a:solidFill>
                  <a:srgbClr val="037ED6"/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z="1600" dirty="0">
                <a:solidFill>
                  <a:srgbClr val="037ED6"/>
                </a:solidFill>
                <a:latin typeface="微软雅黑" pitchFamily="34" charset="-122"/>
                <a:ea typeface="微软雅黑" pitchFamily="34" charset="-122"/>
              </a:rPr>
              <a:t>应用体验系统，介绍体验项目。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9915" y="1847383"/>
            <a:ext cx="3926136" cy="29003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264831" y="4830763"/>
            <a:ext cx="3672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37ED6"/>
                </a:solidFill>
                <a:latin typeface="微软雅黑" pitchFamily="34" charset="-122"/>
                <a:ea typeface="微软雅黑" pitchFamily="34" charset="-122"/>
              </a:rPr>
              <a:t>引导机器人（示意图片，非最终效果）</a:t>
            </a:r>
          </a:p>
        </p:txBody>
      </p:sp>
      <p:pic>
        <p:nvPicPr>
          <p:cNvPr id="7" name="图片 6" descr="cgartech_logoa">
            <a:extLst>
              <a:ext uri="{FF2B5EF4-FFF2-40B4-BE49-F238E27FC236}">
                <a16:creationId xmlns:a16="http://schemas.microsoft.com/office/drawing/2014/main" id="{F2C47D6B-5143-40D1-A9E7-A709022340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11210925" y="6073140"/>
            <a:ext cx="724535" cy="72453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6EBE9B39-A2AC-40F5-8A17-098FFFE6B480}"/>
              </a:ext>
            </a:extLst>
          </p:cNvPr>
          <p:cNvGrpSpPr/>
          <p:nvPr/>
        </p:nvGrpSpPr>
        <p:grpSpPr>
          <a:xfrm>
            <a:off x="1381493" y="1290962"/>
            <a:ext cx="948076" cy="361081"/>
            <a:chOff x="-1814512" y="1455688"/>
            <a:chExt cx="779463" cy="296863"/>
          </a:xfrm>
          <a:solidFill>
            <a:srgbClr val="037ED6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0510DD0-74EF-4856-92A8-1F2B4494F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14512" y="1455688"/>
              <a:ext cx="779463" cy="292100"/>
            </a:xfrm>
            <a:custGeom>
              <a:avLst/>
              <a:gdLst>
                <a:gd name="T0" fmla="*/ 155 w 181"/>
                <a:gd name="T1" fmla="*/ 40 h 66"/>
                <a:gd name="T2" fmla="*/ 170 w 181"/>
                <a:gd name="T3" fmla="*/ 25 h 66"/>
                <a:gd name="T4" fmla="*/ 155 w 181"/>
                <a:gd name="T5" fmla="*/ 9 h 66"/>
                <a:gd name="T6" fmla="*/ 112 w 181"/>
                <a:gd name="T7" fmla="*/ 9 h 66"/>
                <a:gd name="T8" fmla="*/ 102 w 181"/>
                <a:gd name="T9" fmla="*/ 14 h 66"/>
                <a:gd name="T10" fmla="*/ 78 w 181"/>
                <a:gd name="T11" fmla="*/ 52 h 66"/>
                <a:gd name="T12" fmla="*/ 74 w 181"/>
                <a:gd name="T13" fmla="*/ 54 h 66"/>
                <a:gd name="T14" fmla="*/ 71 w 181"/>
                <a:gd name="T15" fmla="*/ 52 h 66"/>
                <a:gd name="T16" fmla="*/ 47 w 181"/>
                <a:gd name="T17" fmla="*/ 15 h 66"/>
                <a:gd name="T18" fmla="*/ 46 w 181"/>
                <a:gd name="T19" fmla="*/ 14 h 66"/>
                <a:gd name="T20" fmla="*/ 36 w 181"/>
                <a:gd name="T21" fmla="*/ 9 h 66"/>
                <a:gd name="T22" fmla="*/ 6 w 181"/>
                <a:gd name="T23" fmla="*/ 9 h 66"/>
                <a:gd name="T24" fmla="*/ 0 w 181"/>
                <a:gd name="T25" fmla="*/ 0 h 66"/>
                <a:gd name="T26" fmla="*/ 39 w 181"/>
                <a:gd name="T27" fmla="*/ 0 h 66"/>
                <a:gd name="T28" fmla="*/ 54 w 181"/>
                <a:gd name="T29" fmla="*/ 8 h 66"/>
                <a:gd name="T30" fmla="*/ 74 w 181"/>
                <a:gd name="T31" fmla="*/ 40 h 66"/>
                <a:gd name="T32" fmla="*/ 95 w 181"/>
                <a:gd name="T33" fmla="*/ 7 h 66"/>
                <a:gd name="T34" fmla="*/ 109 w 181"/>
                <a:gd name="T35" fmla="*/ 0 h 66"/>
                <a:gd name="T36" fmla="*/ 156 w 181"/>
                <a:gd name="T37" fmla="*/ 0 h 66"/>
                <a:gd name="T38" fmla="*/ 181 w 181"/>
                <a:gd name="T39" fmla="*/ 25 h 66"/>
                <a:gd name="T40" fmla="*/ 163 w 181"/>
                <a:gd name="T41" fmla="*/ 49 h 66"/>
                <a:gd name="T42" fmla="*/ 174 w 181"/>
                <a:gd name="T43" fmla="*/ 66 h 66"/>
                <a:gd name="T44" fmla="*/ 162 w 181"/>
                <a:gd name="T45" fmla="*/ 66 h 66"/>
                <a:gd name="T46" fmla="*/ 151 w 181"/>
                <a:gd name="T47" fmla="*/ 48 h 66"/>
                <a:gd name="T48" fmla="*/ 143 w 181"/>
                <a:gd name="T49" fmla="*/ 40 h 66"/>
                <a:gd name="T50" fmla="*/ 155 w 181"/>
                <a:gd name="T51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1" h="66">
                  <a:moveTo>
                    <a:pt x="155" y="40"/>
                  </a:moveTo>
                  <a:cubicBezTo>
                    <a:pt x="163" y="40"/>
                    <a:pt x="170" y="33"/>
                    <a:pt x="170" y="25"/>
                  </a:cubicBezTo>
                  <a:cubicBezTo>
                    <a:pt x="170" y="16"/>
                    <a:pt x="163" y="9"/>
                    <a:pt x="155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07" y="9"/>
                    <a:pt x="104" y="11"/>
                    <a:pt x="102" y="14"/>
                  </a:cubicBezTo>
                  <a:cubicBezTo>
                    <a:pt x="78" y="52"/>
                    <a:pt x="78" y="52"/>
                    <a:pt x="78" y="52"/>
                  </a:cubicBezTo>
                  <a:cubicBezTo>
                    <a:pt x="77" y="53"/>
                    <a:pt x="76" y="54"/>
                    <a:pt x="74" y="54"/>
                  </a:cubicBezTo>
                  <a:cubicBezTo>
                    <a:pt x="73" y="54"/>
                    <a:pt x="71" y="53"/>
                    <a:pt x="71" y="52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4" y="11"/>
                    <a:pt x="42" y="9"/>
                    <a:pt x="3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" y="0"/>
                    <a:pt x="39" y="0"/>
                  </a:cubicBezTo>
                  <a:cubicBezTo>
                    <a:pt x="46" y="0"/>
                    <a:pt x="51" y="3"/>
                    <a:pt x="54" y="8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9" y="3"/>
                    <a:pt x="103" y="0"/>
                    <a:pt x="109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70" y="0"/>
                    <a:pt x="181" y="11"/>
                    <a:pt x="181" y="25"/>
                  </a:cubicBezTo>
                  <a:cubicBezTo>
                    <a:pt x="181" y="36"/>
                    <a:pt x="173" y="46"/>
                    <a:pt x="163" y="49"/>
                  </a:cubicBezTo>
                  <a:cubicBezTo>
                    <a:pt x="174" y="66"/>
                    <a:pt x="174" y="66"/>
                    <a:pt x="174" y="66"/>
                  </a:cubicBezTo>
                  <a:cubicBezTo>
                    <a:pt x="162" y="66"/>
                    <a:pt x="162" y="66"/>
                    <a:pt x="162" y="66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9" y="45"/>
                    <a:pt x="146" y="42"/>
                    <a:pt x="143" y="40"/>
                  </a:cubicBezTo>
                  <a:cubicBezTo>
                    <a:pt x="155" y="40"/>
                    <a:pt x="155" y="40"/>
                    <a:pt x="15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761F750-E430-41A0-999D-D121B3F67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4775" y="1633488"/>
              <a:ext cx="241300" cy="114300"/>
            </a:xfrm>
            <a:custGeom>
              <a:avLst/>
              <a:gdLst>
                <a:gd name="T0" fmla="*/ 30 w 56"/>
                <a:gd name="T1" fmla="*/ 0 h 26"/>
                <a:gd name="T2" fmla="*/ 45 w 56"/>
                <a:gd name="T3" fmla="*/ 8 h 26"/>
                <a:gd name="T4" fmla="*/ 56 w 56"/>
                <a:gd name="T5" fmla="*/ 26 h 26"/>
                <a:gd name="T6" fmla="*/ 45 w 56"/>
                <a:gd name="T7" fmla="*/ 26 h 26"/>
                <a:gd name="T8" fmla="*/ 37 w 56"/>
                <a:gd name="T9" fmla="*/ 13 h 26"/>
                <a:gd name="T10" fmla="*/ 30 w 56"/>
                <a:gd name="T11" fmla="*/ 10 h 26"/>
                <a:gd name="T12" fmla="*/ 0 w 56"/>
                <a:gd name="T13" fmla="*/ 10 h 26"/>
                <a:gd name="T14" fmla="*/ 6 w 56"/>
                <a:gd name="T15" fmla="*/ 0 h 26"/>
                <a:gd name="T16" fmla="*/ 30 w 5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26">
                  <a:moveTo>
                    <a:pt x="30" y="0"/>
                  </a:moveTo>
                  <a:cubicBezTo>
                    <a:pt x="36" y="0"/>
                    <a:pt x="41" y="3"/>
                    <a:pt x="45" y="8"/>
                  </a:cubicBezTo>
                  <a:cubicBezTo>
                    <a:pt x="46" y="11"/>
                    <a:pt x="56" y="26"/>
                    <a:pt x="56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5" y="11"/>
                    <a:pt x="33" y="10"/>
                    <a:pt x="3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0C9F059-0776-4BF4-907E-C7ACBCC06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9587" y="1512838"/>
              <a:ext cx="684213" cy="239713"/>
            </a:xfrm>
            <a:custGeom>
              <a:avLst/>
              <a:gdLst>
                <a:gd name="T0" fmla="*/ 60 w 159"/>
                <a:gd name="T1" fmla="*/ 41 h 54"/>
                <a:gd name="T2" fmla="*/ 66 w 159"/>
                <a:gd name="T3" fmla="*/ 44 h 54"/>
                <a:gd name="T4" fmla="*/ 72 w 159"/>
                <a:gd name="T5" fmla="*/ 41 h 54"/>
                <a:gd name="T6" fmla="*/ 97 w 159"/>
                <a:gd name="T7" fmla="*/ 3 h 54"/>
                <a:gd name="T8" fmla="*/ 104 w 159"/>
                <a:gd name="T9" fmla="*/ 0 h 54"/>
                <a:gd name="T10" fmla="*/ 146 w 159"/>
                <a:gd name="T11" fmla="*/ 0 h 54"/>
                <a:gd name="T12" fmla="*/ 159 w 159"/>
                <a:gd name="T13" fmla="*/ 12 h 54"/>
                <a:gd name="T14" fmla="*/ 146 w 159"/>
                <a:gd name="T15" fmla="*/ 24 h 54"/>
                <a:gd name="T16" fmla="*/ 102 w 159"/>
                <a:gd name="T17" fmla="*/ 24 h 54"/>
                <a:gd name="T18" fmla="*/ 108 w 159"/>
                <a:gd name="T19" fmla="*/ 15 h 54"/>
                <a:gd name="T20" fmla="*/ 145 w 159"/>
                <a:gd name="T21" fmla="*/ 15 h 54"/>
                <a:gd name="T22" fmla="*/ 148 w 159"/>
                <a:gd name="T23" fmla="*/ 12 h 54"/>
                <a:gd name="T24" fmla="*/ 145 w 159"/>
                <a:gd name="T25" fmla="*/ 9 h 54"/>
                <a:gd name="T26" fmla="*/ 104 w 159"/>
                <a:gd name="T27" fmla="*/ 9 h 54"/>
                <a:gd name="T28" fmla="*/ 81 w 159"/>
                <a:gd name="T29" fmla="*/ 46 h 54"/>
                <a:gd name="T30" fmla="*/ 66 w 159"/>
                <a:gd name="T31" fmla="*/ 54 h 54"/>
                <a:gd name="T32" fmla="*/ 52 w 159"/>
                <a:gd name="T33" fmla="*/ 46 h 54"/>
                <a:gd name="T34" fmla="*/ 28 w 159"/>
                <a:gd name="T35" fmla="*/ 9 h 54"/>
                <a:gd name="T36" fmla="*/ 7 w 159"/>
                <a:gd name="T37" fmla="*/ 9 h 54"/>
                <a:gd name="T38" fmla="*/ 0 w 159"/>
                <a:gd name="T39" fmla="*/ 0 h 54"/>
                <a:gd name="T40" fmla="*/ 28 w 159"/>
                <a:gd name="T41" fmla="*/ 0 h 54"/>
                <a:gd name="T42" fmla="*/ 35 w 159"/>
                <a:gd name="T43" fmla="*/ 2 h 54"/>
                <a:gd name="T44" fmla="*/ 35 w 159"/>
                <a:gd name="T45" fmla="*/ 3 h 54"/>
                <a:gd name="T46" fmla="*/ 60 w 159"/>
                <a:gd name="T47" fmla="*/ 4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9" h="54">
                  <a:moveTo>
                    <a:pt x="60" y="41"/>
                  </a:moveTo>
                  <a:cubicBezTo>
                    <a:pt x="61" y="43"/>
                    <a:pt x="64" y="44"/>
                    <a:pt x="66" y="44"/>
                  </a:cubicBezTo>
                  <a:cubicBezTo>
                    <a:pt x="69" y="44"/>
                    <a:pt x="71" y="43"/>
                    <a:pt x="72" y="41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8" y="1"/>
                    <a:pt x="100" y="0"/>
                    <a:pt x="104" y="0"/>
                  </a:cubicBezTo>
                  <a:cubicBezTo>
                    <a:pt x="109" y="0"/>
                    <a:pt x="146" y="0"/>
                    <a:pt x="146" y="0"/>
                  </a:cubicBezTo>
                  <a:cubicBezTo>
                    <a:pt x="153" y="0"/>
                    <a:pt x="159" y="5"/>
                    <a:pt x="159" y="12"/>
                  </a:cubicBezTo>
                  <a:cubicBezTo>
                    <a:pt x="159" y="19"/>
                    <a:pt x="153" y="24"/>
                    <a:pt x="146" y="24"/>
                  </a:cubicBezTo>
                  <a:cubicBezTo>
                    <a:pt x="140" y="24"/>
                    <a:pt x="102" y="24"/>
                    <a:pt x="102" y="24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6" y="15"/>
                    <a:pt x="148" y="14"/>
                    <a:pt x="148" y="12"/>
                  </a:cubicBezTo>
                  <a:cubicBezTo>
                    <a:pt x="148" y="10"/>
                    <a:pt x="146" y="9"/>
                    <a:pt x="145" y="9"/>
                  </a:cubicBezTo>
                  <a:cubicBezTo>
                    <a:pt x="143" y="9"/>
                    <a:pt x="104" y="9"/>
                    <a:pt x="104" y="9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77" y="51"/>
                    <a:pt x="73" y="54"/>
                    <a:pt x="66" y="54"/>
                  </a:cubicBezTo>
                  <a:cubicBezTo>
                    <a:pt x="60" y="54"/>
                    <a:pt x="55" y="51"/>
                    <a:pt x="52" y="4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0"/>
                    <a:pt x="35" y="2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7" y="5"/>
                    <a:pt x="59" y="40"/>
                    <a:pt x="6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916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541"/>
          <p:cNvSpPr/>
          <p:nvPr/>
        </p:nvSpPr>
        <p:spPr>
          <a:xfrm>
            <a:off x="3800815" y="0"/>
            <a:ext cx="1726764" cy="6858001"/>
          </a:xfrm>
          <a:prstGeom prst="rect">
            <a:avLst/>
          </a:prstGeom>
          <a:solidFill>
            <a:srgbClr val="0171C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6097365" y="2255202"/>
            <a:ext cx="5475827" cy="369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18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18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首先，VR交互不会存在一种通用的交互手段。由于VR的多维特点注定了它的交互要比平面图形交互拥有更加丰富的形式。为获得完全的沉浸感，真正“进入”虚拟世界，我们加入了多种交互方式。</a:t>
            </a:r>
            <a:endParaRPr lang="en-US" altLang="zh-CN" sz="1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0" dirty="0">
                <a:solidFill>
                  <a:srgbClr val="037E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动作捕捉：通过头戴设备（</a:t>
            </a:r>
            <a:r>
              <a:rPr lang="en-US" altLang="zh-CN" sz="1800" b="0" dirty="0">
                <a:solidFill>
                  <a:srgbClr val="037E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1800" b="0" dirty="0">
                <a:solidFill>
                  <a:srgbClr val="037E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眼镜）和</a:t>
            </a:r>
            <a:r>
              <a:rPr lang="en-US" altLang="zh-CN" sz="1800" b="0" dirty="0">
                <a:solidFill>
                  <a:srgbClr val="037E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1800" b="0" dirty="0">
                <a:solidFill>
                  <a:srgbClr val="037E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手柄，捕捉头和手的动作。</a:t>
            </a:r>
            <a:endParaRPr lang="en-US" altLang="zh-CN" sz="1800" b="0" dirty="0">
              <a:solidFill>
                <a:srgbClr val="037E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b="0" dirty="0">
              <a:solidFill>
                <a:srgbClr val="037E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0" dirty="0">
                <a:solidFill>
                  <a:srgbClr val="037E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触觉反馈：当</a:t>
            </a:r>
            <a:r>
              <a:rPr lang="en-US" altLang="zh-CN" sz="1800" b="0" dirty="0">
                <a:solidFill>
                  <a:srgbClr val="037E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800" b="0" dirty="0">
                <a:solidFill>
                  <a:srgbClr val="037E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触碰</a:t>
            </a:r>
            <a:r>
              <a:rPr lang="en-US" altLang="zh-CN" sz="1800" b="0" dirty="0">
                <a:solidFill>
                  <a:srgbClr val="037E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800" b="0" dirty="0">
                <a:solidFill>
                  <a:srgbClr val="037E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到按钮或可交互物体时会产生触碰反馈。</a:t>
            </a:r>
            <a:endParaRPr lang="en-US" altLang="zh-CN" sz="1800" b="0" dirty="0">
              <a:solidFill>
                <a:srgbClr val="037E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b="0" dirty="0">
              <a:solidFill>
                <a:srgbClr val="037E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0" dirty="0">
                <a:solidFill>
                  <a:srgbClr val="037E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移动辅助：由于虚拟场馆的空间远远大于现实空间，我们设计了合理的移动方案。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963065" y="1253943"/>
            <a:ext cx="908189" cy="345889"/>
            <a:chOff x="-1814512" y="1455688"/>
            <a:chExt cx="779463" cy="296863"/>
          </a:xfrm>
          <a:solidFill>
            <a:srgbClr val="037ED6"/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-1814512" y="1455688"/>
              <a:ext cx="779463" cy="292100"/>
            </a:xfrm>
            <a:custGeom>
              <a:avLst/>
              <a:gdLst>
                <a:gd name="T0" fmla="*/ 155 w 181"/>
                <a:gd name="T1" fmla="*/ 40 h 66"/>
                <a:gd name="T2" fmla="*/ 170 w 181"/>
                <a:gd name="T3" fmla="*/ 25 h 66"/>
                <a:gd name="T4" fmla="*/ 155 w 181"/>
                <a:gd name="T5" fmla="*/ 9 h 66"/>
                <a:gd name="T6" fmla="*/ 112 w 181"/>
                <a:gd name="T7" fmla="*/ 9 h 66"/>
                <a:gd name="T8" fmla="*/ 102 w 181"/>
                <a:gd name="T9" fmla="*/ 14 h 66"/>
                <a:gd name="T10" fmla="*/ 78 w 181"/>
                <a:gd name="T11" fmla="*/ 52 h 66"/>
                <a:gd name="T12" fmla="*/ 74 w 181"/>
                <a:gd name="T13" fmla="*/ 54 h 66"/>
                <a:gd name="T14" fmla="*/ 71 w 181"/>
                <a:gd name="T15" fmla="*/ 52 h 66"/>
                <a:gd name="T16" fmla="*/ 47 w 181"/>
                <a:gd name="T17" fmla="*/ 15 h 66"/>
                <a:gd name="T18" fmla="*/ 46 w 181"/>
                <a:gd name="T19" fmla="*/ 14 h 66"/>
                <a:gd name="T20" fmla="*/ 36 w 181"/>
                <a:gd name="T21" fmla="*/ 9 h 66"/>
                <a:gd name="T22" fmla="*/ 6 w 181"/>
                <a:gd name="T23" fmla="*/ 9 h 66"/>
                <a:gd name="T24" fmla="*/ 0 w 181"/>
                <a:gd name="T25" fmla="*/ 0 h 66"/>
                <a:gd name="T26" fmla="*/ 39 w 181"/>
                <a:gd name="T27" fmla="*/ 0 h 66"/>
                <a:gd name="T28" fmla="*/ 54 w 181"/>
                <a:gd name="T29" fmla="*/ 8 h 66"/>
                <a:gd name="T30" fmla="*/ 74 w 181"/>
                <a:gd name="T31" fmla="*/ 40 h 66"/>
                <a:gd name="T32" fmla="*/ 95 w 181"/>
                <a:gd name="T33" fmla="*/ 7 h 66"/>
                <a:gd name="T34" fmla="*/ 109 w 181"/>
                <a:gd name="T35" fmla="*/ 0 h 66"/>
                <a:gd name="T36" fmla="*/ 156 w 181"/>
                <a:gd name="T37" fmla="*/ 0 h 66"/>
                <a:gd name="T38" fmla="*/ 181 w 181"/>
                <a:gd name="T39" fmla="*/ 25 h 66"/>
                <a:gd name="T40" fmla="*/ 163 w 181"/>
                <a:gd name="T41" fmla="*/ 49 h 66"/>
                <a:gd name="T42" fmla="*/ 174 w 181"/>
                <a:gd name="T43" fmla="*/ 66 h 66"/>
                <a:gd name="T44" fmla="*/ 162 w 181"/>
                <a:gd name="T45" fmla="*/ 66 h 66"/>
                <a:gd name="T46" fmla="*/ 151 w 181"/>
                <a:gd name="T47" fmla="*/ 48 h 66"/>
                <a:gd name="T48" fmla="*/ 143 w 181"/>
                <a:gd name="T49" fmla="*/ 40 h 66"/>
                <a:gd name="T50" fmla="*/ 155 w 181"/>
                <a:gd name="T51" fmla="*/ 4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1" h="66">
                  <a:moveTo>
                    <a:pt x="155" y="40"/>
                  </a:moveTo>
                  <a:cubicBezTo>
                    <a:pt x="163" y="40"/>
                    <a:pt x="170" y="33"/>
                    <a:pt x="170" y="25"/>
                  </a:cubicBezTo>
                  <a:cubicBezTo>
                    <a:pt x="170" y="16"/>
                    <a:pt x="163" y="9"/>
                    <a:pt x="155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07" y="9"/>
                    <a:pt x="104" y="11"/>
                    <a:pt x="102" y="14"/>
                  </a:cubicBezTo>
                  <a:cubicBezTo>
                    <a:pt x="78" y="52"/>
                    <a:pt x="78" y="52"/>
                    <a:pt x="78" y="52"/>
                  </a:cubicBezTo>
                  <a:cubicBezTo>
                    <a:pt x="77" y="53"/>
                    <a:pt x="76" y="54"/>
                    <a:pt x="74" y="54"/>
                  </a:cubicBezTo>
                  <a:cubicBezTo>
                    <a:pt x="73" y="54"/>
                    <a:pt x="71" y="53"/>
                    <a:pt x="71" y="52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4" y="11"/>
                    <a:pt x="42" y="9"/>
                    <a:pt x="3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" y="0"/>
                    <a:pt x="39" y="0"/>
                  </a:cubicBezTo>
                  <a:cubicBezTo>
                    <a:pt x="46" y="0"/>
                    <a:pt x="51" y="3"/>
                    <a:pt x="54" y="8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9" y="3"/>
                    <a:pt x="103" y="0"/>
                    <a:pt x="109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70" y="0"/>
                    <a:pt x="181" y="11"/>
                    <a:pt x="181" y="25"/>
                  </a:cubicBezTo>
                  <a:cubicBezTo>
                    <a:pt x="181" y="36"/>
                    <a:pt x="173" y="46"/>
                    <a:pt x="163" y="49"/>
                  </a:cubicBezTo>
                  <a:cubicBezTo>
                    <a:pt x="174" y="66"/>
                    <a:pt x="174" y="66"/>
                    <a:pt x="174" y="66"/>
                  </a:cubicBezTo>
                  <a:cubicBezTo>
                    <a:pt x="162" y="66"/>
                    <a:pt x="162" y="66"/>
                    <a:pt x="162" y="66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9" y="45"/>
                    <a:pt x="146" y="42"/>
                    <a:pt x="143" y="40"/>
                  </a:cubicBezTo>
                  <a:cubicBezTo>
                    <a:pt x="155" y="40"/>
                    <a:pt x="155" y="40"/>
                    <a:pt x="15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-1374775" y="1633488"/>
              <a:ext cx="241300" cy="114300"/>
            </a:xfrm>
            <a:custGeom>
              <a:avLst/>
              <a:gdLst>
                <a:gd name="T0" fmla="*/ 30 w 56"/>
                <a:gd name="T1" fmla="*/ 0 h 26"/>
                <a:gd name="T2" fmla="*/ 45 w 56"/>
                <a:gd name="T3" fmla="*/ 8 h 26"/>
                <a:gd name="T4" fmla="*/ 56 w 56"/>
                <a:gd name="T5" fmla="*/ 26 h 26"/>
                <a:gd name="T6" fmla="*/ 45 w 56"/>
                <a:gd name="T7" fmla="*/ 26 h 26"/>
                <a:gd name="T8" fmla="*/ 37 w 56"/>
                <a:gd name="T9" fmla="*/ 13 h 26"/>
                <a:gd name="T10" fmla="*/ 30 w 56"/>
                <a:gd name="T11" fmla="*/ 10 h 26"/>
                <a:gd name="T12" fmla="*/ 0 w 56"/>
                <a:gd name="T13" fmla="*/ 10 h 26"/>
                <a:gd name="T14" fmla="*/ 6 w 56"/>
                <a:gd name="T15" fmla="*/ 0 h 26"/>
                <a:gd name="T16" fmla="*/ 30 w 5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26">
                  <a:moveTo>
                    <a:pt x="30" y="0"/>
                  </a:moveTo>
                  <a:cubicBezTo>
                    <a:pt x="36" y="0"/>
                    <a:pt x="41" y="3"/>
                    <a:pt x="45" y="8"/>
                  </a:cubicBezTo>
                  <a:cubicBezTo>
                    <a:pt x="46" y="11"/>
                    <a:pt x="56" y="26"/>
                    <a:pt x="56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5" y="11"/>
                    <a:pt x="33" y="10"/>
                    <a:pt x="3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-1779587" y="1512838"/>
              <a:ext cx="684213" cy="239713"/>
            </a:xfrm>
            <a:custGeom>
              <a:avLst/>
              <a:gdLst>
                <a:gd name="T0" fmla="*/ 60 w 159"/>
                <a:gd name="T1" fmla="*/ 41 h 54"/>
                <a:gd name="T2" fmla="*/ 66 w 159"/>
                <a:gd name="T3" fmla="*/ 44 h 54"/>
                <a:gd name="T4" fmla="*/ 72 w 159"/>
                <a:gd name="T5" fmla="*/ 41 h 54"/>
                <a:gd name="T6" fmla="*/ 97 w 159"/>
                <a:gd name="T7" fmla="*/ 3 h 54"/>
                <a:gd name="T8" fmla="*/ 104 w 159"/>
                <a:gd name="T9" fmla="*/ 0 h 54"/>
                <a:gd name="T10" fmla="*/ 146 w 159"/>
                <a:gd name="T11" fmla="*/ 0 h 54"/>
                <a:gd name="T12" fmla="*/ 159 w 159"/>
                <a:gd name="T13" fmla="*/ 12 h 54"/>
                <a:gd name="T14" fmla="*/ 146 w 159"/>
                <a:gd name="T15" fmla="*/ 24 h 54"/>
                <a:gd name="T16" fmla="*/ 102 w 159"/>
                <a:gd name="T17" fmla="*/ 24 h 54"/>
                <a:gd name="T18" fmla="*/ 108 w 159"/>
                <a:gd name="T19" fmla="*/ 15 h 54"/>
                <a:gd name="T20" fmla="*/ 145 w 159"/>
                <a:gd name="T21" fmla="*/ 15 h 54"/>
                <a:gd name="T22" fmla="*/ 148 w 159"/>
                <a:gd name="T23" fmla="*/ 12 h 54"/>
                <a:gd name="T24" fmla="*/ 145 w 159"/>
                <a:gd name="T25" fmla="*/ 9 h 54"/>
                <a:gd name="T26" fmla="*/ 104 w 159"/>
                <a:gd name="T27" fmla="*/ 9 h 54"/>
                <a:gd name="T28" fmla="*/ 81 w 159"/>
                <a:gd name="T29" fmla="*/ 46 h 54"/>
                <a:gd name="T30" fmla="*/ 66 w 159"/>
                <a:gd name="T31" fmla="*/ 54 h 54"/>
                <a:gd name="T32" fmla="*/ 52 w 159"/>
                <a:gd name="T33" fmla="*/ 46 h 54"/>
                <a:gd name="T34" fmla="*/ 28 w 159"/>
                <a:gd name="T35" fmla="*/ 9 h 54"/>
                <a:gd name="T36" fmla="*/ 7 w 159"/>
                <a:gd name="T37" fmla="*/ 9 h 54"/>
                <a:gd name="T38" fmla="*/ 0 w 159"/>
                <a:gd name="T39" fmla="*/ 0 h 54"/>
                <a:gd name="T40" fmla="*/ 28 w 159"/>
                <a:gd name="T41" fmla="*/ 0 h 54"/>
                <a:gd name="T42" fmla="*/ 35 w 159"/>
                <a:gd name="T43" fmla="*/ 2 h 54"/>
                <a:gd name="T44" fmla="*/ 35 w 159"/>
                <a:gd name="T45" fmla="*/ 3 h 54"/>
                <a:gd name="T46" fmla="*/ 60 w 159"/>
                <a:gd name="T47" fmla="*/ 4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9" h="54">
                  <a:moveTo>
                    <a:pt x="60" y="41"/>
                  </a:moveTo>
                  <a:cubicBezTo>
                    <a:pt x="61" y="43"/>
                    <a:pt x="64" y="44"/>
                    <a:pt x="66" y="44"/>
                  </a:cubicBezTo>
                  <a:cubicBezTo>
                    <a:pt x="69" y="44"/>
                    <a:pt x="71" y="43"/>
                    <a:pt x="72" y="41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8" y="1"/>
                    <a:pt x="100" y="0"/>
                    <a:pt x="104" y="0"/>
                  </a:cubicBezTo>
                  <a:cubicBezTo>
                    <a:pt x="109" y="0"/>
                    <a:pt x="146" y="0"/>
                    <a:pt x="146" y="0"/>
                  </a:cubicBezTo>
                  <a:cubicBezTo>
                    <a:pt x="153" y="0"/>
                    <a:pt x="159" y="5"/>
                    <a:pt x="159" y="12"/>
                  </a:cubicBezTo>
                  <a:cubicBezTo>
                    <a:pt x="159" y="19"/>
                    <a:pt x="153" y="24"/>
                    <a:pt x="146" y="24"/>
                  </a:cubicBezTo>
                  <a:cubicBezTo>
                    <a:pt x="140" y="24"/>
                    <a:pt x="102" y="24"/>
                    <a:pt x="102" y="24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6" y="15"/>
                    <a:pt x="148" y="14"/>
                    <a:pt x="148" y="12"/>
                  </a:cubicBezTo>
                  <a:cubicBezTo>
                    <a:pt x="148" y="10"/>
                    <a:pt x="146" y="9"/>
                    <a:pt x="145" y="9"/>
                  </a:cubicBezTo>
                  <a:cubicBezTo>
                    <a:pt x="143" y="9"/>
                    <a:pt x="104" y="9"/>
                    <a:pt x="104" y="9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77" y="51"/>
                    <a:pt x="73" y="54"/>
                    <a:pt x="66" y="54"/>
                  </a:cubicBezTo>
                  <a:cubicBezTo>
                    <a:pt x="60" y="54"/>
                    <a:pt x="55" y="51"/>
                    <a:pt x="52" y="4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0"/>
                    <a:pt x="35" y="2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7" y="5"/>
                    <a:pt x="59" y="40"/>
                    <a:pt x="6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7" name="图片 16" descr="cgartech_logoa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11210925" y="6073140"/>
            <a:ext cx="724535" cy="724535"/>
          </a:xfrm>
          <a:prstGeom prst="rect">
            <a:avLst/>
          </a:prstGeom>
        </p:spPr>
      </p:pic>
      <p:sp>
        <p:nvSpPr>
          <p:cNvPr id="18" name="Shape 440"/>
          <p:cNvSpPr/>
          <p:nvPr/>
        </p:nvSpPr>
        <p:spPr>
          <a:xfrm>
            <a:off x="6872983" y="440602"/>
            <a:ext cx="3836946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 b="1" spc="-150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功能描述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-</a:t>
            </a:r>
            <a:r>
              <a:rPr lang="zh-CN" altLang="en-US" dirty="0">
                <a:solidFill>
                  <a:srgbClr val="66CCFF"/>
                </a:solidFill>
                <a:latin typeface="微软雅黑" pitchFamily="34" charset="-122"/>
                <a:ea typeface="微软雅黑" pitchFamily="34" charset="-122"/>
              </a:rPr>
              <a:t>交互系统</a:t>
            </a:r>
            <a:endParaRPr dirty="0">
              <a:solidFill>
                <a:srgbClr val="66CC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" name="图片 19" descr="QQ图片20170220004756">
            <a:extLst>
              <a:ext uri="{FF2B5EF4-FFF2-40B4-BE49-F238E27FC236}">
                <a16:creationId xmlns:a16="http://schemas.microsoft.com/office/drawing/2014/main" id="{EDF5A4D2-F8A4-4F71-8B4B-006A6BE60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51" y="355039"/>
            <a:ext cx="3814918" cy="311612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CBECB06-B7AF-4E56-BF8E-56EBDF38E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876" y="3784039"/>
            <a:ext cx="4327703" cy="2718922"/>
          </a:xfrm>
          <a:prstGeom prst="rect">
            <a:avLst/>
          </a:prstGeom>
        </p:spPr>
      </p:pic>
      <p:sp>
        <p:nvSpPr>
          <p:cNvPr id="21" name="Shape 486"/>
          <p:cNvSpPr/>
          <p:nvPr/>
        </p:nvSpPr>
        <p:spPr>
          <a:xfrm rot="7203108">
            <a:off x="3581471" y="477154"/>
            <a:ext cx="621793" cy="536029"/>
          </a:xfrm>
          <a:prstGeom prst="triangle">
            <a:avLst/>
          </a:prstGeom>
          <a:ln w="50800">
            <a:solidFill>
              <a:srgbClr val="037ED7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03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/>
        </p:nvSpPr>
        <p:spPr>
          <a:xfrm>
            <a:off x="4113048" y="2116109"/>
            <a:ext cx="317009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4000" b="1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  <a:sym typeface="+mn-ea"/>
              </a:rPr>
              <a:t>体验内容介绍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44" name="Shape 744"/>
          <p:cNvSpPr/>
          <p:nvPr/>
        </p:nvSpPr>
        <p:spPr>
          <a:xfrm>
            <a:off x="3963679" y="3407285"/>
            <a:ext cx="331757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37E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请参观者佩戴好VR头盔</a:t>
            </a: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half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4" r="27934"/>
          <a:stretch>
            <a:fillRect/>
          </a:stretch>
        </p:blipFill>
        <p:spPr>
          <a:xfrm flipH="1">
            <a:off x="8156447" y="0"/>
            <a:ext cx="4035553" cy="6858000"/>
          </a:xfrm>
        </p:spPr>
      </p:pic>
      <p:pic>
        <p:nvPicPr>
          <p:cNvPr id="7" name="图片 6" descr="timg">
            <a:extLst>
              <a:ext uri="{FF2B5EF4-FFF2-40B4-BE49-F238E27FC236}">
                <a16:creationId xmlns:a16="http://schemas.microsoft.com/office/drawing/2014/main" id="{58378822-4EBB-459B-A3F7-9C76FE4C7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0" r="8013"/>
          <a:stretch/>
        </p:blipFill>
        <p:spPr>
          <a:xfrm>
            <a:off x="2476316" y="6858000"/>
            <a:ext cx="3933528" cy="2379102"/>
          </a:xfrm>
          <a:prstGeom prst="rect">
            <a:avLst/>
          </a:prstGeom>
        </p:spPr>
      </p:pic>
      <p:pic>
        <p:nvPicPr>
          <p:cNvPr id="8" name="图片 7" descr="cgartech_logoa">
            <a:extLst>
              <a:ext uri="{FF2B5EF4-FFF2-40B4-BE49-F238E27FC236}">
                <a16:creationId xmlns:a16="http://schemas.microsoft.com/office/drawing/2014/main" id="{5721E4E3-28B9-4525-B27B-D6EA2EF98E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</a:blip>
          <a:stretch>
            <a:fillRect/>
          </a:stretch>
        </p:blipFill>
        <p:spPr>
          <a:xfrm>
            <a:off x="11210925" y="6073140"/>
            <a:ext cx="724535" cy="724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794">
            <a:extLst>
              <a:ext uri="{FF2B5EF4-FFF2-40B4-BE49-F238E27FC236}">
                <a16:creationId xmlns:a16="http://schemas.microsoft.com/office/drawing/2014/main" id="{92BB4E69-D533-4452-AD79-6503E97097A9}"/>
              </a:ext>
            </a:extLst>
          </p:cNvPr>
          <p:cNvGrpSpPr/>
          <p:nvPr/>
        </p:nvGrpSpPr>
        <p:grpSpPr>
          <a:xfrm>
            <a:off x="605896" y="1913605"/>
            <a:ext cx="5689212" cy="3258767"/>
            <a:chOff x="0" y="0"/>
            <a:chExt cx="5689210" cy="3258765"/>
          </a:xfrm>
        </p:grpSpPr>
        <p:sp>
          <p:nvSpPr>
            <p:cNvPr id="24" name="Shape 787">
              <a:extLst>
                <a:ext uri="{FF2B5EF4-FFF2-40B4-BE49-F238E27FC236}">
                  <a16:creationId xmlns:a16="http://schemas.microsoft.com/office/drawing/2014/main" id="{F378F9E6-B033-47AE-8DBD-DD7E2111F421}"/>
                </a:ext>
              </a:extLst>
            </p:cNvPr>
            <p:cNvSpPr/>
            <p:nvPr/>
          </p:nvSpPr>
          <p:spPr>
            <a:xfrm>
              <a:off x="0" y="3132304"/>
              <a:ext cx="2865676" cy="126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862"/>
                  </a:moveTo>
                  <a:cubicBezTo>
                    <a:pt x="0" y="12738"/>
                    <a:pt x="732" y="21600"/>
                    <a:pt x="1904" y="21600"/>
                  </a:cubicBezTo>
                  <a:cubicBezTo>
                    <a:pt x="3075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862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" name="Shape 788">
              <a:extLst>
                <a:ext uri="{FF2B5EF4-FFF2-40B4-BE49-F238E27FC236}">
                  <a16:creationId xmlns:a16="http://schemas.microsoft.com/office/drawing/2014/main" id="{3E7A2311-1DD6-44DD-A11C-84AAFAB29752}"/>
                </a:ext>
              </a:extLst>
            </p:cNvPr>
            <p:cNvSpPr/>
            <p:nvPr/>
          </p:nvSpPr>
          <p:spPr>
            <a:xfrm>
              <a:off x="2823533" y="3132304"/>
              <a:ext cx="2865676" cy="126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862"/>
                  </a:moveTo>
                  <a:cubicBezTo>
                    <a:pt x="21600" y="12738"/>
                    <a:pt x="20867" y="21600"/>
                    <a:pt x="19694" y="21600"/>
                  </a:cubicBezTo>
                  <a:cubicBezTo>
                    <a:pt x="18521" y="21600"/>
                    <a:pt x="0" y="21600"/>
                    <a:pt x="0" y="216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8862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789">
              <a:extLst>
                <a:ext uri="{FF2B5EF4-FFF2-40B4-BE49-F238E27FC236}">
                  <a16:creationId xmlns:a16="http://schemas.microsoft.com/office/drawing/2014/main" id="{6AD6BF26-CCBF-41F5-8089-E954E21FC827}"/>
                </a:ext>
              </a:extLst>
            </p:cNvPr>
            <p:cNvSpPr/>
            <p:nvPr/>
          </p:nvSpPr>
          <p:spPr>
            <a:xfrm>
              <a:off x="577024" y="-1"/>
              <a:ext cx="4580548" cy="3125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" y="21600"/>
                  </a:moveTo>
                  <a:cubicBezTo>
                    <a:pt x="275" y="21600"/>
                    <a:pt x="0" y="21197"/>
                    <a:pt x="0" y="20704"/>
                  </a:cubicBezTo>
                  <a:cubicBezTo>
                    <a:pt x="0" y="896"/>
                    <a:pt x="0" y="896"/>
                    <a:pt x="0" y="896"/>
                  </a:cubicBezTo>
                  <a:cubicBezTo>
                    <a:pt x="0" y="403"/>
                    <a:pt x="275" y="0"/>
                    <a:pt x="611" y="0"/>
                  </a:cubicBezTo>
                  <a:cubicBezTo>
                    <a:pt x="20974" y="0"/>
                    <a:pt x="20974" y="0"/>
                    <a:pt x="20974" y="0"/>
                  </a:cubicBezTo>
                  <a:cubicBezTo>
                    <a:pt x="21325" y="0"/>
                    <a:pt x="21600" y="403"/>
                    <a:pt x="21600" y="896"/>
                  </a:cubicBezTo>
                  <a:cubicBezTo>
                    <a:pt x="21600" y="20704"/>
                    <a:pt x="21600" y="20704"/>
                    <a:pt x="21600" y="20704"/>
                  </a:cubicBezTo>
                  <a:cubicBezTo>
                    <a:pt x="21600" y="21197"/>
                    <a:pt x="21325" y="21600"/>
                    <a:pt x="20974" y="21600"/>
                  </a:cubicBezTo>
                  <a:lnTo>
                    <a:pt x="611" y="21600"/>
                  </a:lnTo>
                  <a:close/>
                </a:path>
              </a:pathLst>
            </a:custGeom>
            <a:solidFill>
              <a:srgbClr val="262626"/>
            </a:solidFill>
            <a:ln w="3175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" name="Shape 790">
              <a:extLst>
                <a:ext uri="{FF2B5EF4-FFF2-40B4-BE49-F238E27FC236}">
                  <a16:creationId xmlns:a16="http://schemas.microsoft.com/office/drawing/2014/main" id="{A4AFFCC4-7114-4CBD-868F-C1C09460C93D}"/>
                </a:ext>
              </a:extLst>
            </p:cNvPr>
            <p:cNvSpPr/>
            <p:nvPr/>
          </p:nvSpPr>
          <p:spPr>
            <a:xfrm>
              <a:off x="-1" y="3080424"/>
              <a:ext cx="5689212" cy="103762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" name="Shape 791">
              <a:extLst>
                <a:ext uri="{FF2B5EF4-FFF2-40B4-BE49-F238E27FC236}">
                  <a16:creationId xmlns:a16="http://schemas.microsoft.com/office/drawing/2014/main" id="{FBA28215-E215-4698-BA51-69D311E96FE9}"/>
                </a:ext>
              </a:extLst>
            </p:cNvPr>
            <p:cNvSpPr/>
            <p:nvPr/>
          </p:nvSpPr>
          <p:spPr>
            <a:xfrm>
              <a:off x="2434525" y="3080425"/>
              <a:ext cx="816912" cy="58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1" y="12000"/>
                    <a:pt x="943" y="21600"/>
                    <a:pt x="1886" y="21600"/>
                  </a:cubicBezTo>
                  <a:cubicBezTo>
                    <a:pt x="19714" y="21600"/>
                    <a:pt x="19714" y="21600"/>
                    <a:pt x="19714" y="21600"/>
                  </a:cubicBezTo>
                  <a:cubicBezTo>
                    <a:pt x="20657" y="21600"/>
                    <a:pt x="21429" y="1200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" name="Shape 792">
              <a:extLst>
                <a:ext uri="{FF2B5EF4-FFF2-40B4-BE49-F238E27FC236}">
                  <a16:creationId xmlns:a16="http://schemas.microsoft.com/office/drawing/2014/main" id="{C56A9023-81A6-4EF3-BB25-8FD39E02F09A}"/>
                </a:ext>
              </a:extLst>
            </p:cNvPr>
            <p:cNvSpPr/>
            <p:nvPr/>
          </p:nvSpPr>
          <p:spPr>
            <a:xfrm>
              <a:off x="729385" y="197797"/>
              <a:ext cx="4275822" cy="2701047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  <p:sp>
          <p:nvSpPr>
            <p:cNvPr id="33" name="Shape 793">
              <a:extLst>
                <a:ext uri="{FF2B5EF4-FFF2-40B4-BE49-F238E27FC236}">
                  <a16:creationId xmlns:a16="http://schemas.microsoft.com/office/drawing/2014/main" id="{37C85AEB-2E22-4B71-8ED5-FDAE43E0A785}"/>
                </a:ext>
              </a:extLst>
            </p:cNvPr>
            <p:cNvSpPr/>
            <p:nvPr/>
          </p:nvSpPr>
          <p:spPr>
            <a:xfrm>
              <a:off x="2842986" y="72413"/>
              <a:ext cx="52973" cy="52973"/>
            </a:xfrm>
            <a:prstGeom prst="ellipse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794" name="Group 794"/>
          <p:cNvGrpSpPr/>
          <p:nvPr/>
        </p:nvGrpSpPr>
        <p:grpSpPr>
          <a:xfrm>
            <a:off x="5915831" y="1913606"/>
            <a:ext cx="5689212" cy="3258767"/>
            <a:chOff x="0" y="0"/>
            <a:chExt cx="5689210" cy="3258765"/>
          </a:xfrm>
        </p:grpSpPr>
        <p:sp>
          <p:nvSpPr>
            <p:cNvPr id="787" name="Shape 787"/>
            <p:cNvSpPr/>
            <p:nvPr/>
          </p:nvSpPr>
          <p:spPr>
            <a:xfrm>
              <a:off x="0" y="3132304"/>
              <a:ext cx="2865676" cy="126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862"/>
                  </a:moveTo>
                  <a:cubicBezTo>
                    <a:pt x="0" y="12738"/>
                    <a:pt x="732" y="21600"/>
                    <a:pt x="1904" y="21600"/>
                  </a:cubicBezTo>
                  <a:cubicBezTo>
                    <a:pt x="3075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862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823533" y="3132304"/>
              <a:ext cx="2865676" cy="126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862"/>
                  </a:moveTo>
                  <a:cubicBezTo>
                    <a:pt x="21600" y="12738"/>
                    <a:pt x="20867" y="21600"/>
                    <a:pt x="19694" y="21600"/>
                  </a:cubicBezTo>
                  <a:cubicBezTo>
                    <a:pt x="18521" y="21600"/>
                    <a:pt x="0" y="21600"/>
                    <a:pt x="0" y="216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8862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577024" y="-1"/>
              <a:ext cx="4580548" cy="3125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" y="21600"/>
                  </a:moveTo>
                  <a:cubicBezTo>
                    <a:pt x="275" y="21600"/>
                    <a:pt x="0" y="21197"/>
                    <a:pt x="0" y="20704"/>
                  </a:cubicBezTo>
                  <a:cubicBezTo>
                    <a:pt x="0" y="896"/>
                    <a:pt x="0" y="896"/>
                    <a:pt x="0" y="896"/>
                  </a:cubicBezTo>
                  <a:cubicBezTo>
                    <a:pt x="0" y="403"/>
                    <a:pt x="275" y="0"/>
                    <a:pt x="611" y="0"/>
                  </a:cubicBezTo>
                  <a:cubicBezTo>
                    <a:pt x="20974" y="0"/>
                    <a:pt x="20974" y="0"/>
                    <a:pt x="20974" y="0"/>
                  </a:cubicBezTo>
                  <a:cubicBezTo>
                    <a:pt x="21325" y="0"/>
                    <a:pt x="21600" y="403"/>
                    <a:pt x="21600" y="896"/>
                  </a:cubicBezTo>
                  <a:cubicBezTo>
                    <a:pt x="21600" y="20704"/>
                    <a:pt x="21600" y="20704"/>
                    <a:pt x="21600" y="20704"/>
                  </a:cubicBezTo>
                  <a:cubicBezTo>
                    <a:pt x="21600" y="21197"/>
                    <a:pt x="21325" y="21600"/>
                    <a:pt x="20974" y="21600"/>
                  </a:cubicBezTo>
                  <a:lnTo>
                    <a:pt x="611" y="21600"/>
                  </a:lnTo>
                  <a:close/>
                </a:path>
              </a:pathLst>
            </a:custGeom>
            <a:solidFill>
              <a:srgbClr val="262626"/>
            </a:solidFill>
            <a:ln w="31750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-1" y="3080424"/>
              <a:ext cx="5689212" cy="103762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434525" y="3080425"/>
              <a:ext cx="816912" cy="58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71" y="12000"/>
                    <a:pt x="943" y="21600"/>
                    <a:pt x="1886" y="21600"/>
                  </a:cubicBezTo>
                  <a:cubicBezTo>
                    <a:pt x="19714" y="21600"/>
                    <a:pt x="19714" y="21600"/>
                    <a:pt x="19714" y="21600"/>
                  </a:cubicBezTo>
                  <a:cubicBezTo>
                    <a:pt x="20657" y="21600"/>
                    <a:pt x="21429" y="1200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729385" y="197797"/>
              <a:ext cx="4275822" cy="2701047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2842986" y="72413"/>
              <a:ext cx="52973" cy="52973"/>
            </a:xfrm>
            <a:prstGeom prst="ellipse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" name="图片占位符 5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r="3851"/>
          <a:stretch>
            <a:fillRect/>
          </a:stretch>
        </p:blipFill>
        <p:spPr>
          <a:xfrm>
            <a:off x="6643597" y="2104919"/>
            <a:ext cx="4275822" cy="2714017"/>
          </a:xfrm>
        </p:spPr>
      </p:pic>
      <p:sp>
        <p:nvSpPr>
          <p:cNvPr id="20" name="Shape 829">
            <a:extLst>
              <a:ext uri="{FF2B5EF4-FFF2-40B4-BE49-F238E27FC236}">
                <a16:creationId xmlns:a16="http://schemas.microsoft.com/office/drawing/2014/main" id="{A3FEF814-5D6A-4E07-8E89-0C76AB1C6653}"/>
              </a:ext>
            </a:extLst>
          </p:cNvPr>
          <p:cNvSpPr/>
          <p:nvPr/>
        </p:nvSpPr>
        <p:spPr>
          <a:xfrm>
            <a:off x="3602546" y="707107"/>
            <a:ext cx="4470131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4000" b="1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体验内容介绍</a:t>
            </a:r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-</a:t>
            </a:r>
            <a:r>
              <a:rPr lang="zh-CN" altLang="en-US" dirty="0">
                <a:solidFill>
                  <a:srgbClr val="66CCFF"/>
                </a:solidFill>
                <a:sym typeface="+mn-ea"/>
              </a:rPr>
              <a:t>展馆大厅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5A24045-7AD4-471B-B435-7F0D5E307B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64"/>
          <a:stretch/>
        </p:blipFill>
        <p:spPr>
          <a:xfrm>
            <a:off x="1335281" y="2045475"/>
            <a:ext cx="4296444" cy="2875158"/>
          </a:xfrm>
          <a:prstGeom prst="rect">
            <a:avLst/>
          </a:prstGeom>
        </p:spPr>
      </p:pic>
      <p:sp>
        <p:nvSpPr>
          <p:cNvPr id="22" name="Shape 657">
            <a:extLst>
              <a:ext uri="{FF2B5EF4-FFF2-40B4-BE49-F238E27FC236}">
                <a16:creationId xmlns:a16="http://schemas.microsoft.com/office/drawing/2014/main" id="{D69B5D1C-C0E6-4EEB-88F6-D53877662538}"/>
              </a:ext>
            </a:extLst>
          </p:cNvPr>
          <p:cNvSpPr/>
          <p:nvPr/>
        </p:nvSpPr>
        <p:spPr>
          <a:xfrm>
            <a:off x="971690" y="5796950"/>
            <a:ext cx="1024861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进入安防VR体验系统会先来到展馆大厅，场馆的引导机器人（体现公安形象）会进行设备操作</a:t>
            </a:r>
            <a:r>
              <a:rPr lang="zh-CN" altLang="en-US" sz="2000" b="0" dirty="0">
                <a:solidFill>
                  <a:srgbClr val="66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使用教学</a:t>
            </a:r>
            <a:r>
              <a:rPr lang="zh-CN" altLang="en-US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0" dirty="0">
                <a:solidFill>
                  <a:srgbClr val="66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介绍参观</a:t>
            </a:r>
            <a:r>
              <a:rPr lang="zh-CN" altLang="en-US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项目。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257451D-76E0-4DC7-9466-C73DB57DFF4A}"/>
              </a:ext>
            </a:extLst>
          </p:cNvPr>
          <p:cNvSpPr/>
          <p:nvPr/>
        </p:nvSpPr>
        <p:spPr>
          <a:xfrm>
            <a:off x="7872125" y="5214524"/>
            <a:ext cx="34676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37ED6"/>
                </a:solidFill>
                <a:latin typeface="微软雅黑" pitchFamily="34" charset="-122"/>
                <a:ea typeface="微软雅黑" pitchFamily="34" charset="-122"/>
              </a:rPr>
              <a:t>交互体验（示意图片，非最终效果）</a:t>
            </a:r>
          </a:p>
        </p:txBody>
      </p:sp>
      <p:pic>
        <p:nvPicPr>
          <p:cNvPr id="35" name="图片 34" descr="cgartech_logoa">
            <a:extLst>
              <a:ext uri="{FF2B5EF4-FFF2-40B4-BE49-F238E27FC236}">
                <a16:creationId xmlns:a16="http://schemas.microsoft.com/office/drawing/2014/main" id="{563D29D8-3FA6-4642-B963-42542BFCEC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</a:blip>
          <a:stretch>
            <a:fillRect/>
          </a:stretch>
        </p:blipFill>
        <p:spPr>
          <a:xfrm>
            <a:off x="11210925" y="6073140"/>
            <a:ext cx="724535" cy="724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/>
        </p:nvSpPr>
        <p:spPr>
          <a:xfrm flipH="1">
            <a:off x="6830418" y="0"/>
            <a:ext cx="1" cy="3496618"/>
          </a:xfrm>
          <a:prstGeom prst="line">
            <a:avLst/>
          </a:prstGeom>
          <a:ln w="6350">
            <a:solidFill>
              <a:schemeClr val="bg1"/>
            </a:solidFill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6723412" y="3454997"/>
            <a:ext cx="214011" cy="214011"/>
          </a:xfrm>
          <a:prstGeom prst="diamond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 829">
            <a:extLst>
              <a:ext uri="{FF2B5EF4-FFF2-40B4-BE49-F238E27FC236}">
                <a16:creationId xmlns:a16="http://schemas.microsoft.com/office/drawing/2014/main" id="{82C9785D-940A-41D3-A102-8EB264A9B2AF}"/>
              </a:ext>
            </a:extLst>
          </p:cNvPr>
          <p:cNvSpPr/>
          <p:nvPr/>
        </p:nvSpPr>
        <p:spPr>
          <a:xfrm>
            <a:off x="280294" y="483753"/>
            <a:ext cx="544475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4000" b="1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sym typeface="+mn-ea"/>
              </a:rPr>
              <a:t>体验内容介绍</a:t>
            </a:r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-</a:t>
            </a:r>
            <a:r>
              <a:rPr lang="zh-CN" altLang="en-US" dirty="0">
                <a:solidFill>
                  <a:srgbClr val="66CCFF"/>
                </a:solidFill>
                <a:sym typeface="+mn-ea"/>
              </a:rPr>
              <a:t>防诈骗体验区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DF6F4DB-7112-4E39-AB6B-A5FFA8522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1"/>
          <a:stretch/>
        </p:blipFill>
        <p:spPr>
          <a:xfrm>
            <a:off x="234366" y="4290622"/>
            <a:ext cx="3290629" cy="22959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2E39E8-7303-4A5E-8976-4AAA1249A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829" y="394091"/>
            <a:ext cx="4047417" cy="5586574"/>
          </a:xfrm>
          <a:prstGeom prst="rect">
            <a:avLst/>
          </a:prstGeom>
        </p:spPr>
      </p:pic>
      <p:sp>
        <p:nvSpPr>
          <p:cNvPr id="13" name="Shape 657">
            <a:extLst>
              <a:ext uri="{FF2B5EF4-FFF2-40B4-BE49-F238E27FC236}">
                <a16:creationId xmlns:a16="http://schemas.microsoft.com/office/drawing/2014/main" id="{087163F1-1E5A-4121-B4DA-72A27B65DF47}"/>
              </a:ext>
            </a:extLst>
          </p:cNvPr>
          <p:cNvSpPr/>
          <p:nvPr/>
        </p:nvSpPr>
        <p:spPr>
          <a:xfrm>
            <a:off x="234366" y="1463858"/>
            <a:ext cx="5701125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3B383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场景设计体现</a:t>
            </a:r>
            <a:r>
              <a:rPr lang="zh-CN" altLang="en-US" sz="2000" b="0" dirty="0">
                <a:solidFill>
                  <a:srgbClr val="66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防诈骗</a:t>
            </a:r>
            <a:r>
              <a:rPr lang="zh-CN" altLang="en-US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0" dirty="0">
                <a:solidFill>
                  <a:srgbClr val="66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保证财产安全</a:t>
            </a:r>
            <a:r>
              <a:rPr lang="zh-CN" altLang="en-US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场景设计中加入</a:t>
            </a:r>
            <a:r>
              <a:rPr lang="zh-CN" altLang="en-US" sz="2000" b="0" dirty="0">
                <a:solidFill>
                  <a:srgbClr val="66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网络诈骗</a:t>
            </a:r>
            <a:r>
              <a:rPr lang="zh-CN" altLang="en-US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0" dirty="0">
                <a:solidFill>
                  <a:srgbClr val="66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电话诈骗</a:t>
            </a:r>
            <a:r>
              <a:rPr lang="zh-CN" altLang="en-US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等元素的三维模型道具，配合图文展示，增加体验趣味性。</a:t>
            </a:r>
            <a:endParaRPr lang="en-US" altLang="zh-CN" sz="20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如右侧广告牌上显示有对应的诈骗案例，体验者根据虚拟情景提供的线索判断信息真伪，同时引导机器人会通过语音的方式引导体验者做出正确选择。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E158F3E-B73A-4085-8CE1-D68745ED5599}"/>
              </a:ext>
            </a:extLst>
          </p:cNvPr>
          <p:cNvSpPr/>
          <p:nvPr/>
        </p:nvSpPr>
        <p:spPr>
          <a:xfrm>
            <a:off x="7362374" y="6108575"/>
            <a:ext cx="34676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37ED6"/>
                </a:solidFill>
                <a:latin typeface="微软雅黑" pitchFamily="34" charset="-122"/>
                <a:ea typeface="微软雅黑" pitchFamily="34" charset="-122"/>
              </a:rPr>
              <a:t>交互体验（示意图片，非最终效果）</a:t>
            </a:r>
          </a:p>
        </p:txBody>
      </p:sp>
      <p:pic>
        <p:nvPicPr>
          <p:cNvPr id="15" name="图片 14" descr="cgartech_logoa">
            <a:extLst>
              <a:ext uri="{FF2B5EF4-FFF2-40B4-BE49-F238E27FC236}">
                <a16:creationId xmlns:a16="http://schemas.microsoft.com/office/drawing/2014/main" id="{5E786793-58D5-4B54-B6DF-402BA35C7C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</a:blip>
          <a:stretch>
            <a:fillRect/>
          </a:stretch>
        </p:blipFill>
        <p:spPr>
          <a:xfrm>
            <a:off x="11210925" y="6073140"/>
            <a:ext cx="724535" cy="724535"/>
          </a:xfrm>
          <a:prstGeom prst="rect">
            <a:avLst/>
          </a:prstGeom>
        </p:spPr>
      </p:pic>
      <p:sp>
        <p:nvSpPr>
          <p:cNvPr id="16" name="Shape 719">
            <a:extLst>
              <a:ext uri="{FF2B5EF4-FFF2-40B4-BE49-F238E27FC236}">
                <a16:creationId xmlns:a16="http://schemas.microsoft.com/office/drawing/2014/main" id="{1A362C16-4C58-43D8-9A0E-C1181045CAED}"/>
              </a:ext>
            </a:extLst>
          </p:cNvPr>
          <p:cNvSpPr/>
          <p:nvPr/>
        </p:nvSpPr>
        <p:spPr>
          <a:xfrm>
            <a:off x="234365" y="4290622"/>
            <a:ext cx="3290629" cy="2295990"/>
          </a:xfrm>
          <a:prstGeom prst="rect">
            <a:avLst/>
          </a:prstGeom>
          <a:ln w="31750">
            <a:solidFill>
              <a:srgbClr val="037ED7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DBE1413-C4B2-4CE7-981E-CBBD51DEF617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2017-3-7红酒PPT"/>
  <p:tag name="ISPRING_OUTPUT_FOLDER" val="G:\2016-PPT\变色龙发布模板\已发布的模板\2017年\2017年3月份\2017年3月份\3-1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5B9BD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B9BD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5B9BD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B9BD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2088</TotalTime>
  <Words>856</Words>
  <Application>Microsoft Office PowerPoint</Application>
  <PresentationFormat>宽屏</PresentationFormat>
  <Paragraphs>92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Bebas Neue</vt:lpstr>
      <vt:lpstr>Lucida Grande</vt:lpstr>
      <vt:lpstr>微软雅黑</vt:lpstr>
      <vt:lpstr>Arial</vt:lpstr>
      <vt:lpstr>Arial Black</vt:lpstr>
      <vt:lpstr>Helvetica</vt:lpstr>
      <vt:lpstr>Segoe UI Black</vt:lpstr>
      <vt:lpstr>Trebuchet MS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2017-3-7红酒PPT</dc:title>
  <dc:creator>Administrator</dc:creator>
  <cp:lastModifiedBy>杨己力</cp:lastModifiedBy>
  <cp:revision>350</cp:revision>
  <dcterms:modified xsi:type="dcterms:W3CDTF">2020-04-22T02:16:22Z</dcterms:modified>
</cp:coreProperties>
</file>